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</p:sldIdLst>
  <p:sldSz cx="18288000" cy="10287000"/>
  <p:notesSz cx="6858000" cy="9144000"/>
  <p:embeddedFontLst>
    <p:embeddedFont>
      <p:font typeface="Glacial Indifference" panose="020B0604020202020204" charset="0"/>
      <p:regular r:id="rId18"/>
    </p:embeddedFont>
    <p:embeddedFont>
      <p:font typeface="Kollektif" panose="020B0604020202020204" charset="0"/>
      <p:regular r:id="rId19"/>
    </p:embeddedFont>
    <p:embeddedFont>
      <p:font typeface="Kollektif Bold" panose="020B0604020202020204" charset="0"/>
      <p:regular r:id="rId20"/>
    </p:embeddedFont>
    <p:embeddedFont>
      <p:font typeface="League Spartan" panose="020B0604020202020204" charset="0"/>
      <p:regular r:id="rId21"/>
    </p:embeddedFont>
    <p:embeddedFont>
      <p:font typeface="Mardoto Regular" panose="020B0604020202020204" charset="0"/>
      <p:regular r:id="rId22"/>
    </p:embeddedFont>
    <p:embeddedFont>
      <p:font typeface="Mardoto Regular Bold" panose="020B0604020202020204" charset="0"/>
      <p:regular r:id="rId23"/>
    </p:embeddedFont>
    <p:embeddedFont>
      <p:font typeface="PT Sans" panose="020B0503020203020204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AF1FC-72BD-4549-975B-6481DCF25771}" v="28" dt="2024-02-27T11:53:40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Gil (Comunicación SECOT)" userId="65f9eabb-6efe-4ad7-b3be-6515cf768f1b" providerId="ADAL" clId="{E27AF1FC-72BD-4549-975B-6481DCF25771}"/>
    <pc:docChg chg="undo custSel addSld delSld modSld">
      <pc:chgData name="Miriam Gil (Comunicación SECOT)" userId="65f9eabb-6efe-4ad7-b3be-6515cf768f1b" providerId="ADAL" clId="{E27AF1FC-72BD-4549-975B-6481DCF25771}" dt="2024-02-27T11:51:22.904" v="517" actId="962"/>
      <pc:docMkLst>
        <pc:docMk/>
      </pc:docMkLst>
      <pc:sldChg chg="addSp delSp modSp del mod">
        <pc:chgData name="Miriam Gil (Comunicación SECOT)" userId="65f9eabb-6efe-4ad7-b3be-6515cf768f1b" providerId="ADAL" clId="{E27AF1FC-72BD-4549-975B-6481DCF25771}" dt="2024-02-27T11:50:36.623" v="514" actId="47"/>
        <pc:sldMkLst>
          <pc:docMk/>
          <pc:sldMk cId="0" sldId="256"/>
        </pc:sldMkLst>
        <pc:spChg chg="add del">
          <ac:chgData name="Miriam Gil (Comunicación SECOT)" userId="65f9eabb-6efe-4ad7-b3be-6515cf768f1b" providerId="ADAL" clId="{E27AF1FC-72BD-4549-975B-6481DCF25771}" dt="2024-02-27T11:50:16.980" v="509" actId="478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riam Gil (Comunicación SECOT)" userId="65f9eabb-6efe-4ad7-b3be-6515cf768f1b" providerId="ADAL" clId="{E27AF1FC-72BD-4549-975B-6481DCF25771}" dt="2024-02-27T11:50:20.027" v="510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Miriam Gil (Comunicación SECOT)" userId="65f9eabb-6efe-4ad7-b3be-6515cf768f1b" providerId="ADAL" clId="{E27AF1FC-72BD-4549-975B-6481DCF25771}" dt="2024-02-27T11:50:20.027" v="510" actId="478"/>
          <ac:spMkLst>
            <pc:docMk/>
            <pc:sldMk cId="0" sldId="256"/>
            <ac:spMk id="4" creationId="{00000000-0000-0000-0000-000000000000}"/>
          </ac:spMkLst>
        </pc:spChg>
        <pc:spChg chg="del mod">
          <ac:chgData name="Miriam Gil (Comunicación SECOT)" userId="65f9eabb-6efe-4ad7-b3be-6515cf768f1b" providerId="ADAL" clId="{E27AF1FC-72BD-4549-975B-6481DCF25771}" dt="2024-02-27T11:50:24.951" v="512" actId="478"/>
          <ac:spMkLst>
            <pc:docMk/>
            <pc:sldMk cId="0" sldId="256"/>
            <ac:spMk id="6" creationId="{00000000-0000-0000-0000-000000000000}"/>
          </ac:spMkLst>
        </pc:spChg>
        <pc:picChg chg="add del mod">
          <ac:chgData name="Miriam Gil (Comunicación SECOT)" userId="65f9eabb-6efe-4ad7-b3be-6515cf768f1b" providerId="ADAL" clId="{E27AF1FC-72BD-4549-975B-6481DCF25771}" dt="2024-02-27T11:41:13.948" v="508" actId="478"/>
          <ac:picMkLst>
            <pc:docMk/>
            <pc:sldMk cId="0" sldId="256"/>
            <ac:picMk id="8" creationId="{F6DA0FE3-8727-26AD-368A-1AD82DA17631}"/>
          </ac:picMkLst>
        </pc:picChg>
      </pc:sldChg>
      <pc:sldChg chg="modSp mod">
        <pc:chgData name="Miriam Gil (Comunicación SECOT)" userId="65f9eabb-6efe-4ad7-b3be-6515cf768f1b" providerId="ADAL" clId="{E27AF1FC-72BD-4549-975B-6481DCF25771}" dt="2024-02-27T11:01:10.698" v="3" actId="20577"/>
        <pc:sldMkLst>
          <pc:docMk/>
          <pc:sldMk cId="0" sldId="257"/>
        </pc:sldMkLst>
        <pc:spChg chg="mod">
          <ac:chgData name="Miriam Gil (Comunicación SECOT)" userId="65f9eabb-6efe-4ad7-b3be-6515cf768f1b" providerId="ADAL" clId="{E27AF1FC-72BD-4549-975B-6481DCF25771}" dt="2024-02-27T11:01:10.698" v="3" actId="20577"/>
          <ac:spMkLst>
            <pc:docMk/>
            <pc:sldMk cId="0" sldId="257"/>
            <ac:spMk id="8" creationId="{00000000-0000-0000-0000-000000000000}"/>
          </ac:spMkLst>
        </pc:spChg>
      </pc:sldChg>
      <pc:sldChg chg="modSp mod">
        <pc:chgData name="Miriam Gil (Comunicación SECOT)" userId="65f9eabb-6efe-4ad7-b3be-6515cf768f1b" providerId="ADAL" clId="{E27AF1FC-72BD-4549-975B-6481DCF25771}" dt="2024-02-27T11:03:29.963" v="33" actId="20577"/>
        <pc:sldMkLst>
          <pc:docMk/>
          <pc:sldMk cId="0" sldId="261"/>
        </pc:sldMkLst>
        <pc:spChg chg="mod">
          <ac:chgData name="Miriam Gil (Comunicación SECOT)" userId="65f9eabb-6efe-4ad7-b3be-6515cf768f1b" providerId="ADAL" clId="{E27AF1FC-72BD-4549-975B-6481DCF25771}" dt="2024-02-27T11:01:21.685" v="5" actId="20577"/>
          <ac:spMkLst>
            <pc:docMk/>
            <pc:sldMk cId="0" sldId="261"/>
            <ac:spMk id="11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02:14.381" v="12" actId="14100"/>
          <ac:spMkLst>
            <pc:docMk/>
            <pc:sldMk cId="0" sldId="261"/>
            <ac:spMk id="14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02:32.587" v="19" actId="20577"/>
          <ac:spMkLst>
            <pc:docMk/>
            <pc:sldMk cId="0" sldId="261"/>
            <ac:spMk id="22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02:45.052" v="22" actId="20577"/>
          <ac:spMkLst>
            <pc:docMk/>
            <pc:sldMk cId="0" sldId="261"/>
            <ac:spMk id="27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02:48.882" v="25" actId="20577"/>
          <ac:spMkLst>
            <pc:docMk/>
            <pc:sldMk cId="0" sldId="261"/>
            <ac:spMk id="33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03:29.963" v="33" actId="20577"/>
          <ac:spMkLst>
            <pc:docMk/>
            <pc:sldMk cId="0" sldId="261"/>
            <ac:spMk id="38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03:15.532" v="28" actId="20577"/>
          <ac:spMkLst>
            <pc:docMk/>
            <pc:sldMk cId="0" sldId="261"/>
            <ac:spMk id="40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03:21.357" v="31" actId="20577"/>
          <ac:spMkLst>
            <pc:docMk/>
            <pc:sldMk cId="0" sldId="261"/>
            <ac:spMk id="46" creationId="{00000000-0000-0000-0000-000000000000}"/>
          </ac:spMkLst>
        </pc:spChg>
      </pc:sldChg>
      <pc:sldChg chg="addSp delSp modSp mod">
        <pc:chgData name="Miriam Gil (Comunicación SECOT)" userId="65f9eabb-6efe-4ad7-b3be-6515cf768f1b" providerId="ADAL" clId="{E27AF1FC-72BD-4549-975B-6481DCF25771}" dt="2024-02-27T11:27:49.310" v="255" actId="1076"/>
        <pc:sldMkLst>
          <pc:docMk/>
          <pc:sldMk cId="0" sldId="262"/>
        </pc:sldMkLst>
        <pc:spChg chg="del">
          <ac:chgData name="Miriam Gil (Comunicación SECOT)" userId="65f9eabb-6efe-4ad7-b3be-6515cf768f1b" providerId="ADAL" clId="{E27AF1FC-72BD-4549-975B-6481DCF25771}" dt="2024-02-27T11:26:09.970" v="242" actId="478"/>
          <ac:spMkLst>
            <pc:docMk/>
            <pc:sldMk cId="0" sldId="262"/>
            <ac:spMk id="2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3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03:41.438" v="35" actId="20577"/>
          <ac:spMkLst>
            <pc:docMk/>
            <pc:sldMk cId="0" sldId="262"/>
            <ac:spMk id="8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03:46.223" v="37" actId="20577"/>
          <ac:spMkLst>
            <pc:docMk/>
            <pc:sldMk cId="0" sldId="262"/>
            <ac:spMk id="10" creationId="{00000000-0000-0000-0000-000000000000}"/>
          </ac:spMkLst>
        </pc:spChg>
        <pc:spChg chg="del mod topLvl">
          <ac:chgData name="Miriam Gil (Comunicación SECOT)" userId="65f9eabb-6efe-4ad7-b3be-6515cf768f1b" providerId="ADAL" clId="{E27AF1FC-72BD-4549-975B-6481DCF25771}" dt="2024-02-27T11:27:13.058" v="249" actId="21"/>
          <ac:spMkLst>
            <pc:docMk/>
            <pc:sldMk cId="0" sldId="262"/>
            <ac:spMk id="12" creationId="{00000000-0000-0000-0000-000000000000}"/>
          </ac:spMkLst>
        </pc:spChg>
        <pc:spChg chg="topLvl">
          <ac:chgData name="Miriam Gil (Comunicación SECOT)" userId="65f9eabb-6efe-4ad7-b3be-6515cf768f1b" providerId="ADAL" clId="{E27AF1FC-72BD-4549-975B-6481DCF25771}" dt="2024-02-27T11:27:13.058" v="249" actId="21"/>
          <ac:spMkLst>
            <pc:docMk/>
            <pc:sldMk cId="0" sldId="262"/>
            <ac:spMk id="13" creationId="{00000000-0000-0000-0000-000000000000}"/>
          </ac:spMkLst>
        </pc:spChg>
        <pc:spChg chg="add del mod">
          <ac:chgData name="Miriam Gil (Comunicación SECOT)" userId="65f9eabb-6efe-4ad7-b3be-6515cf768f1b" providerId="ADAL" clId="{E27AF1FC-72BD-4549-975B-6481DCF25771}" dt="2024-02-27T11:18:47.498" v="195"/>
          <ac:spMkLst>
            <pc:docMk/>
            <pc:sldMk cId="0" sldId="262"/>
            <ac:spMk id="14" creationId="{6EE03BF6-E21F-4652-4D6B-99D543140F51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15" creationId="{56E8ECED-7BCB-3E76-653D-55DEAC6E2AC9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16" creationId="{C0C4F6D7-FCB0-23F7-CEED-5892A9511C91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17" creationId="{5FC401B8-311F-15EB-96CF-E8FA96FB8740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18" creationId="{9168EA13-4A06-6B75-B8B6-4EC8CFA35EB7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19" creationId="{C4CAA040-C06C-55C5-8D1C-060BC16A3EA9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20" creationId="{712027CC-B904-F87F-87DF-2A5FDED4D167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21" creationId="{FB0DCBD0-202C-2730-1E49-8346454348B9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22" creationId="{3EC2BDC0-E335-3962-E0BB-981F91BC210B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23" creationId="{9B026527-93BE-68FD-0AEB-CABC95F71983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24" creationId="{12AD4537-BA2F-20AE-BD7A-8BD4A172E448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25" creationId="{0F73A46D-DF0E-1F50-D419-73D1528BDEF9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26" creationId="{077B86B7-4AE0-103B-84E0-9DBEC8CB8710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27" creationId="{9327F23C-BFF4-CAF3-73C6-E62DD1ED1264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28" creationId="{D1F0CF65-C211-112C-3212-1C356AA81376}"/>
          </ac:spMkLst>
        </pc:spChg>
        <pc:spChg chg="add mod">
          <ac:chgData name="Miriam Gil (Comunicación SECOT)" userId="65f9eabb-6efe-4ad7-b3be-6515cf768f1b" providerId="ADAL" clId="{E27AF1FC-72BD-4549-975B-6481DCF25771}" dt="2024-02-27T11:26:47.336" v="246" actId="164"/>
          <ac:spMkLst>
            <pc:docMk/>
            <pc:sldMk cId="0" sldId="262"/>
            <ac:spMk id="29" creationId="{E31C5884-2918-D303-DA56-1191551DA9A7}"/>
          </ac:spMkLst>
        </pc:spChg>
        <pc:spChg chg="add mod">
          <ac:chgData name="Miriam Gil (Comunicación SECOT)" userId="65f9eabb-6efe-4ad7-b3be-6515cf768f1b" providerId="ADAL" clId="{E27AF1FC-72BD-4549-975B-6481DCF25771}" dt="2024-02-27T11:27:17.107" v="251" actId="1076"/>
          <ac:spMkLst>
            <pc:docMk/>
            <pc:sldMk cId="0" sldId="262"/>
            <ac:spMk id="31" creationId="{00000000-0000-0000-0000-000000000000}"/>
          </ac:spMkLst>
        </pc:spChg>
        <pc:grpChg chg="del">
          <ac:chgData name="Miriam Gil (Comunicación SECOT)" userId="65f9eabb-6efe-4ad7-b3be-6515cf768f1b" providerId="ADAL" clId="{E27AF1FC-72BD-4549-975B-6481DCF25771}" dt="2024-02-27T11:27:13.058" v="249" actId="21"/>
          <ac:grpSpMkLst>
            <pc:docMk/>
            <pc:sldMk cId="0" sldId="262"/>
            <ac:grpSpMk id="11" creationId="{00000000-0000-0000-0000-000000000000}"/>
          </ac:grpSpMkLst>
        </pc:grpChg>
        <pc:grpChg chg="add mod">
          <ac:chgData name="Miriam Gil (Comunicación SECOT)" userId="65f9eabb-6efe-4ad7-b3be-6515cf768f1b" providerId="ADAL" clId="{E27AF1FC-72BD-4549-975B-6481DCF25771}" dt="2024-02-27T11:27:49.310" v="255" actId="1076"/>
          <ac:grpSpMkLst>
            <pc:docMk/>
            <pc:sldMk cId="0" sldId="262"/>
            <ac:grpSpMk id="30" creationId="{201BFA73-0372-2BFB-6BE3-D5B54DF3CD0A}"/>
          </ac:grpSpMkLst>
        </pc:grpChg>
      </pc:sldChg>
      <pc:sldChg chg="del">
        <pc:chgData name="Miriam Gil (Comunicación SECOT)" userId="65f9eabb-6efe-4ad7-b3be-6515cf768f1b" providerId="ADAL" clId="{E27AF1FC-72BD-4549-975B-6481DCF25771}" dt="2024-02-27T11:22:13.336" v="196" actId="47"/>
        <pc:sldMkLst>
          <pc:docMk/>
          <pc:sldMk cId="0" sldId="264"/>
        </pc:sldMkLst>
      </pc:sldChg>
      <pc:sldChg chg="modSp mod">
        <pc:chgData name="Miriam Gil (Comunicación SECOT)" userId="65f9eabb-6efe-4ad7-b3be-6515cf768f1b" providerId="ADAL" clId="{E27AF1FC-72BD-4549-975B-6481DCF25771}" dt="2024-02-27T11:24:18.509" v="214" actId="20577"/>
        <pc:sldMkLst>
          <pc:docMk/>
          <pc:sldMk cId="0" sldId="265"/>
        </pc:sldMkLst>
        <pc:spChg chg="mod">
          <ac:chgData name="Miriam Gil (Comunicación SECOT)" userId="65f9eabb-6efe-4ad7-b3be-6515cf768f1b" providerId="ADAL" clId="{E27AF1FC-72BD-4549-975B-6481DCF25771}" dt="2024-02-27T11:22:31.011" v="199" actId="1076"/>
          <ac:spMkLst>
            <pc:docMk/>
            <pc:sldMk cId="0" sldId="265"/>
            <ac:spMk id="5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23:58.036" v="205" actId="20577"/>
          <ac:spMkLst>
            <pc:docMk/>
            <pc:sldMk cId="0" sldId="265"/>
            <ac:spMk id="15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22:36.776" v="201" actId="20577"/>
          <ac:spMkLst>
            <pc:docMk/>
            <pc:sldMk cId="0" sldId="265"/>
            <ac:spMk id="41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24:18.509" v="214" actId="20577"/>
          <ac:spMkLst>
            <pc:docMk/>
            <pc:sldMk cId="0" sldId="265"/>
            <ac:spMk id="44" creationId="{00000000-0000-0000-0000-000000000000}"/>
          </ac:spMkLst>
        </pc:spChg>
      </pc:sldChg>
      <pc:sldChg chg="modSp mod">
        <pc:chgData name="Miriam Gil (Comunicación SECOT)" userId="65f9eabb-6efe-4ad7-b3be-6515cf768f1b" providerId="ADAL" clId="{E27AF1FC-72BD-4549-975B-6481DCF25771}" dt="2024-02-27T11:24:25.365" v="216" actId="20577"/>
        <pc:sldMkLst>
          <pc:docMk/>
          <pc:sldMk cId="0" sldId="266"/>
        </pc:sldMkLst>
        <pc:spChg chg="mod">
          <ac:chgData name="Miriam Gil (Comunicación SECOT)" userId="65f9eabb-6efe-4ad7-b3be-6515cf768f1b" providerId="ADAL" clId="{E27AF1FC-72BD-4549-975B-6481DCF25771}" dt="2024-02-27T11:24:25.365" v="216" actId="20577"/>
          <ac:spMkLst>
            <pc:docMk/>
            <pc:sldMk cId="0" sldId="266"/>
            <ac:spMk id="2" creationId="{00000000-0000-0000-0000-000000000000}"/>
          </ac:spMkLst>
        </pc:spChg>
      </pc:sldChg>
      <pc:sldChg chg="addSp delSp modSp mod">
        <pc:chgData name="Miriam Gil (Comunicación SECOT)" userId="65f9eabb-6efe-4ad7-b3be-6515cf768f1b" providerId="ADAL" clId="{E27AF1FC-72BD-4549-975B-6481DCF25771}" dt="2024-02-27T11:37:44.576" v="503" actId="403"/>
        <pc:sldMkLst>
          <pc:docMk/>
          <pc:sldMk cId="0" sldId="267"/>
        </pc:sldMkLst>
        <pc:spChg chg="mod">
          <ac:chgData name="Miriam Gil (Comunicación SECOT)" userId="65f9eabb-6efe-4ad7-b3be-6515cf768f1b" providerId="ADAL" clId="{E27AF1FC-72BD-4549-975B-6481DCF25771}" dt="2024-02-27T11:24:35.529" v="218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37:44.576" v="503" actId="403"/>
          <ac:spMkLst>
            <pc:docMk/>
            <pc:sldMk cId="0" sldId="267"/>
            <ac:spMk id="18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37:44.576" v="503" actId="403"/>
          <ac:spMkLst>
            <pc:docMk/>
            <pc:sldMk cId="0" sldId="267"/>
            <ac:spMk id="19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37:44.576" v="503" actId="403"/>
          <ac:spMkLst>
            <pc:docMk/>
            <pc:sldMk cId="0" sldId="267"/>
            <ac:spMk id="20" creationId="{00000000-0000-0000-0000-000000000000}"/>
          </ac:spMkLst>
        </pc:spChg>
        <pc:spChg chg="add mod">
          <ac:chgData name="Miriam Gil (Comunicación SECOT)" userId="65f9eabb-6efe-4ad7-b3be-6515cf768f1b" providerId="ADAL" clId="{E27AF1FC-72BD-4549-975B-6481DCF25771}" dt="2024-02-27T11:35:28.799" v="384" actId="1038"/>
          <ac:spMkLst>
            <pc:docMk/>
            <pc:sldMk cId="0" sldId="267"/>
            <ac:spMk id="21" creationId="{387324BF-F70B-F51B-8CA7-F0127B7DFD2D}"/>
          </ac:spMkLst>
        </pc:spChg>
        <pc:spChg chg="add mod">
          <ac:chgData name="Miriam Gil (Comunicación SECOT)" userId="65f9eabb-6efe-4ad7-b3be-6515cf768f1b" providerId="ADAL" clId="{E27AF1FC-72BD-4549-975B-6481DCF25771}" dt="2024-02-27T11:37:30.632" v="499" actId="1037"/>
          <ac:spMkLst>
            <pc:docMk/>
            <pc:sldMk cId="0" sldId="267"/>
            <ac:spMk id="22" creationId="{E82C223A-5E32-3250-BEC4-A0C7339ADBB6}"/>
          </ac:spMkLst>
        </pc:spChg>
        <pc:spChg chg="del mod topLvl">
          <ac:chgData name="Miriam Gil (Comunicación SECOT)" userId="65f9eabb-6efe-4ad7-b3be-6515cf768f1b" providerId="ADAL" clId="{E27AF1FC-72BD-4549-975B-6481DCF25771}" dt="2024-02-27T11:28:42.368" v="260" actId="478"/>
          <ac:spMkLst>
            <pc:docMk/>
            <pc:sldMk cId="0" sldId="267"/>
            <ac:spMk id="24" creationId="{B9BF7000-E991-F18F-BAE1-67F16631A9D1}"/>
          </ac:spMkLst>
        </pc:spChg>
        <pc:spChg chg="mod topLvl">
          <ac:chgData name="Miriam Gil (Comunicación SECOT)" userId="65f9eabb-6efe-4ad7-b3be-6515cf768f1b" providerId="ADAL" clId="{E27AF1FC-72BD-4549-975B-6481DCF25771}" dt="2024-02-27T11:28:42.368" v="260" actId="478"/>
          <ac:spMkLst>
            <pc:docMk/>
            <pc:sldMk cId="0" sldId="267"/>
            <ac:spMk id="25" creationId="{3DDBFA64-73AA-9215-7DEF-57C79B8E4A7F}"/>
          </ac:spMkLst>
        </pc:spChg>
        <pc:spChg chg="mod">
          <ac:chgData name="Miriam Gil (Comunicación SECOT)" userId="65f9eabb-6efe-4ad7-b3be-6515cf768f1b" providerId="ADAL" clId="{E27AF1FC-72BD-4549-975B-6481DCF25771}" dt="2024-02-27T11:35:02.270" v="367" actId="14100"/>
          <ac:spMkLst>
            <pc:docMk/>
            <pc:sldMk cId="0" sldId="267"/>
            <ac:spMk id="27" creationId="{FD415BA0-4C73-6CA5-6B4A-D2D2D90BD413}"/>
          </ac:spMkLst>
        </pc:spChg>
        <pc:spChg chg="mod">
          <ac:chgData name="Miriam Gil (Comunicación SECOT)" userId="65f9eabb-6efe-4ad7-b3be-6515cf768f1b" providerId="ADAL" clId="{E27AF1FC-72BD-4549-975B-6481DCF25771}" dt="2024-02-27T11:28:26.799" v="256"/>
          <ac:spMkLst>
            <pc:docMk/>
            <pc:sldMk cId="0" sldId="267"/>
            <ac:spMk id="28" creationId="{52B5C680-1F1A-5595-3911-141C2EB67FBC}"/>
          </ac:spMkLst>
        </pc:spChg>
        <pc:spChg chg="del mod topLvl">
          <ac:chgData name="Miriam Gil (Comunicación SECOT)" userId="65f9eabb-6efe-4ad7-b3be-6515cf768f1b" providerId="ADAL" clId="{E27AF1FC-72BD-4549-975B-6481DCF25771}" dt="2024-02-27T11:29:30.340" v="270" actId="478"/>
          <ac:spMkLst>
            <pc:docMk/>
            <pc:sldMk cId="0" sldId="267"/>
            <ac:spMk id="30" creationId="{DD5A358E-65D8-76EE-2915-622B5565E9F1}"/>
          </ac:spMkLst>
        </pc:spChg>
        <pc:spChg chg="mod topLvl">
          <ac:chgData name="Miriam Gil (Comunicación SECOT)" userId="65f9eabb-6efe-4ad7-b3be-6515cf768f1b" providerId="ADAL" clId="{E27AF1FC-72BD-4549-975B-6481DCF25771}" dt="2024-02-27T11:29:30.340" v="270" actId="478"/>
          <ac:spMkLst>
            <pc:docMk/>
            <pc:sldMk cId="0" sldId="267"/>
            <ac:spMk id="31" creationId="{E3C187D0-0083-3B49-E81F-E308F49C9AE5}"/>
          </ac:spMkLst>
        </pc:spChg>
        <pc:spChg chg="mod">
          <ac:chgData name="Miriam Gil (Comunicación SECOT)" userId="65f9eabb-6efe-4ad7-b3be-6515cf768f1b" providerId="ADAL" clId="{E27AF1FC-72BD-4549-975B-6481DCF25771}" dt="2024-02-27T11:33:23.163" v="285" actId="14100"/>
          <ac:spMkLst>
            <pc:docMk/>
            <pc:sldMk cId="0" sldId="267"/>
            <ac:spMk id="33" creationId="{453F7436-AB2B-37B6-99D4-161A39A80DC0}"/>
          </ac:spMkLst>
        </pc:spChg>
        <pc:spChg chg="mod">
          <ac:chgData name="Miriam Gil (Comunicación SECOT)" userId="65f9eabb-6efe-4ad7-b3be-6515cf768f1b" providerId="ADAL" clId="{E27AF1FC-72BD-4549-975B-6481DCF25771}" dt="2024-02-27T11:28:26.799" v="256"/>
          <ac:spMkLst>
            <pc:docMk/>
            <pc:sldMk cId="0" sldId="267"/>
            <ac:spMk id="34" creationId="{6149DB32-7CAD-8BA9-10D0-F016E9FC0C5B}"/>
          </ac:spMkLst>
        </pc:spChg>
        <pc:spChg chg="mod">
          <ac:chgData name="Miriam Gil (Comunicación SECOT)" userId="65f9eabb-6efe-4ad7-b3be-6515cf768f1b" providerId="ADAL" clId="{E27AF1FC-72BD-4549-975B-6481DCF25771}" dt="2024-02-27T11:35:47.903" v="409" actId="404"/>
          <ac:spMkLst>
            <pc:docMk/>
            <pc:sldMk cId="0" sldId="267"/>
            <ac:spMk id="36" creationId="{5068D2D6-0323-1B0A-EA36-D588031924EA}"/>
          </ac:spMkLst>
        </pc:spChg>
        <pc:spChg chg="mod">
          <ac:chgData name="Miriam Gil (Comunicación SECOT)" userId="65f9eabb-6efe-4ad7-b3be-6515cf768f1b" providerId="ADAL" clId="{E27AF1FC-72BD-4549-975B-6481DCF25771}" dt="2024-02-27T11:28:26.799" v="256"/>
          <ac:spMkLst>
            <pc:docMk/>
            <pc:sldMk cId="0" sldId="267"/>
            <ac:spMk id="37" creationId="{0C9B549E-A3D5-D66E-2518-6D3163687260}"/>
          </ac:spMkLst>
        </pc:spChg>
        <pc:spChg chg="mod">
          <ac:chgData name="Miriam Gil (Comunicación SECOT)" userId="65f9eabb-6efe-4ad7-b3be-6515cf768f1b" providerId="ADAL" clId="{E27AF1FC-72BD-4549-975B-6481DCF25771}" dt="2024-02-27T11:28:26.799" v="256"/>
          <ac:spMkLst>
            <pc:docMk/>
            <pc:sldMk cId="0" sldId="267"/>
            <ac:spMk id="39" creationId="{D7C211E1-39E1-5E82-BC66-580C7575DEA2}"/>
          </ac:spMkLst>
        </pc:spChg>
        <pc:spChg chg="mod">
          <ac:chgData name="Miriam Gil (Comunicación SECOT)" userId="65f9eabb-6efe-4ad7-b3be-6515cf768f1b" providerId="ADAL" clId="{E27AF1FC-72BD-4549-975B-6481DCF25771}" dt="2024-02-27T11:28:26.799" v="256"/>
          <ac:spMkLst>
            <pc:docMk/>
            <pc:sldMk cId="0" sldId="267"/>
            <ac:spMk id="40" creationId="{FD7B8378-C15A-52BC-54D5-E47B78D6B87E}"/>
          </ac:spMkLst>
        </pc:spChg>
        <pc:spChg chg="add mod">
          <ac:chgData name="Miriam Gil (Comunicación SECOT)" userId="65f9eabb-6efe-4ad7-b3be-6515cf768f1b" providerId="ADAL" clId="{E27AF1FC-72BD-4549-975B-6481DCF25771}" dt="2024-02-27T11:37:30.632" v="499" actId="1037"/>
          <ac:spMkLst>
            <pc:docMk/>
            <pc:sldMk cId="0" sldId="267"/>
            <ac:spMk id="41" creationId="{5D3A0980-6073-DEE9-54A6-9B954F4248B4}"/>
          </ac:spMkLst>
        </pc:spChg>
        <pc:spChg chg="add mod">
          <ac:chgData name="Miriam Gil (Comunicación SECOT)" userId="65f9eabb-6efe-4ad7-b3be-6515cf768f1b" providerId="ADAL" clId="{E27AF1FC-72BD-4549-975B-6481DCF25771}" dt="2024-02-27T11:36:18.182" v="416" actId="20577"/>
          <ac:spMkLst>
            <pc:docMk/>
            <pc:sldMk cId="0" sldId="267"/>
            <ac:spMk id="42" creationId="{C817F5FC-0BE0-2CFC-63C8-EF2A4EA3A570}"/>
          </ac:spMkLst>
        </pc:spChg>
        <pc:spChg chg="add mod">
          <ac:chgData name="Miriam Gil (Comunicación SECOT)" userId="65f9eabb-6efe-4ad7-b3be-6515cf768f1b" providerId="ADAL" clId="{E27AF1FC-72BD-4549-975B-6481DCF25771}" dt="2024-02-27T11:36:36.118" v="428" actId="1076"/>
          <ac:spMkLst>
            <pc:docMk/>
            <pc:sldMk cId="0" sldId="267"/>
            <ac:spMk id="43" creationId="{3E38264B-160C-0983-26EB-9CB447705DFE}"/>
          </ac:spMkLst>
        </pc:spChg>
        <pc:spChg chg="add mod">
          <ac:chgData name="Miriam Gil (Comunicación SECOT)" userId="65f9eabb-6efe-4ad7-b3be-6515cf768f1b" providerId="ADAL" clId="{E27AF1FC-72BD-4549-975B-6481DCF25771}" dt="2024-02-27T11:36:50.145" v="436" actId="20577"/>
          <ac:spMkLst>
            <pc:docMk/>
            <pc:sldMk cId="0" sldId="267"/>
            <ac:spMk id="44" creationId="{F29BE5C0-CFFE-68E1-72F7-607C3CE9C113}"/>
          </ac:spMkLst>
        </pc:spChg>
        <pc:spChg chg="add mod">
          <ac:chgData name="Miriam Gil (Comunicación SECOT)" userId="65f9eabb-6efe-4ad7-b3be-6515cf768f1b" providerId="ADAL" clId="{E27AF1FC-72BD-4549-975B-6481DCF25771}" dt="2024-02-27T11:37:16.880" v="492" actId="14100"/>
          <ac:spMkLst>
            <pc:docMk/>
            <pc:sldMk cId="0" sldId="267"/>
            <ac:spMk id="45" creationId="{C769D621-8010-E7E5-8926-D772445E6556}"/>
          </ac:spMkLst>
        </pc:spChg>
        <pc:grpChg chg="add del mod">
          <ac:chgData name="Miriam Gil (Comunicación SECOT)" userId="65f9eabb-6efe-4ad7-b3be-6515cf768f1b" providerId="ADAL" clId="{E27AF1FC-72BD-4549-975B-6481DCF25771}" dt="2024-02-27T11:28:42.368" v="260" actId="478"/>
          <ac:grpSpMkLst>
            <pc:docMk/>
            <pc:sldMk cId="0" sldId="267"/>
            <ac:grpSpMk id="23" creationId="{048AAC10-8777-E571-81D9-508216898359}"/>
          </ac:grpSpMkLst>
        </pc:grpChg>
        <pc:grpChg chg="add mod">
          <ac:chgData name="Miriam Gil (Comunicación SECOT)" userId="65f9eabb-6efe-4ad7-b3be-6515cf768f1b" providerId="ADAL" clId="{E27AF1FC-72BD-4549-975B-6481DCF25771}" dt="2024-02-27T11:28:32.072" v="258" actId="14100"/>
          <ac:grpSpMkLst>
            <pc:docMk/>
            <pc:sldMk cId="0" sldId="267"/>
            <ac:grpSpMk id="26" creationId="{376EF0C9-C552-750A-A177-F47E653C4B02}"/>
          </ac:grpSpMkLst>
        </pc:grpChg>
        <pc:grpChg chg="add del mod">
          <ac:chgData name="Miriam Gil (Comunicación SECOT)" userId="65f9eabb-6efe-4ad7-b3be-6515cf768f1b" providerId="ADAL" clId="{E27AF1FC-72BD-4549-975B-6481DCF25771}" dt="2024-02-27T11:29:30.340" v="270" actId="478"/>
          <ac:grpSpMkLst>
            <pc:docMk/>
            <pc:sldMk cId="0" sldId="267"/>
            <ac:grpSpMk id="29" creationId="{4E4DF3D7-1A99-AC71-7E7A-37373B10A9F7}"/>
          </ac:grpSpMkLst>
        </pc:grpChg>
        <pc:grpChg chg="add mod">
          <ac:chgData name="Miriam Gil (Comunicación SECOT)" userId="65f9eabb-6efe-4ad7-b3be-6515cf768f1b" providerId="ADAL" clId="{E27AF1FC-72BD-4549-975B-6481DCF25771}" dt="2024-02-27T11:35:28.799" v="384" actId="1038"/>
          <ac:grpSpMkLst>
            <pc:docMk/>
            <pc:sldMk cId="0" sldId="267"/>
            <ac:grpSpMk id="32" creationId="{EE1198BC-A5D7-011C-D3A7-848F5198C438}"/>
          </ac:grpSpMkLst>
        </pc:grpChg>
        <pc:grpChg chg="add mod">
          <ac:chgData name="Miriam Gil (Comunicación SECOT)" userId="65f9eabb-6efe-4ad7-b3be-6515cf768f1b" providerId="ADAL" clId="{E27AF1FC-72BD-4549-975B-6481DCF25771}" dt="2024-02-27T11:35:56.648" v="411" actId="1076"/>
          <ac:grpSpMkLst>
            <pc:docMk/>
            <pc:sldMk cId="0" sldId="267"/>
            <ac:grpSpMk id="35" creationId="{9AF517F1-70F7-253F-C7E8-7C366841E1A8}"/>
          </ac:grpSpMkLst>
        </pc:grpChg>
        <pc:grpChg chg="add del mod">
          <ac:chgData name="Miriam Gil (Comunicación SECOT)" userId="65f9eabb-6efe-4ad7-b3be-6515cf768f1b" providerId="ADAL" clId="{E27AF1FC-72BD-4549-975B-6481DCF25771}" dt="2024-02-27T11:29:25.436" v="268" actId="478"/>
          <ac:grpSpMkLst>
            <pc:docMk/>
            <pc:sldMk cId="0" sldId="267"/>
            <ac:grpSpMk id="38" creationId="{D092E853-2475-971D-3168-A49F2BA48DE1}"/>
          </ac:grpSpMkLst>
        </pc:grpChg>
      </pc:sldChg>
      <pc:sldChg chg="modSp mod">
        <pc:chgData name="Miriam Gil (Comunicación SECOT)" userId="65f9eabb-6efe-4ad7-b3be-6515cf768f1b" providerId="ADAL" clId="{E27AF1FC-72BD-4549-975B-6481DCF25771}" dt="2024-02-27T11:25:21.679" v="241" actId="1076"/>
        <pc:sldMkLst>
          <pc:docMk/>
          <pc:sldMk cId="0" sldId="268"/>
        </pc:sldMkLst>
        <pc:spChg chg="mod">
          <ac:chgData name="Miriam Gil (Comunicación SECOT)" userId="65f9eabb-6efe-4ad7-b3be-6515cf768f1b" providerId="ADAL" clId="{E27AF1FC-72BD-4549-975B-6481DCF25771}" dt="2024-02-27T11:24:47.584" v="219" actId="20577"/>
          <ac:spMkLst>
            <pc:docMk/>
            <pc:sldMk cId="0" sldId="268"/>
            <ac:spMk id="2" creationId="{00000000-0000-0000-0000-000000000000}"/>
          </ac:spMkLst>
        </pc:spChg>
        <pc:spChg chg="mod">
          <ac:chgData name="Miriam Gil (Comunicación SECOT)" userId="65f9eabb-6efe-4ad7-b3be-6515cf768f1b" providerId="ADAL" clId="{E27AF1FC-72BD-4549-975B-6481DCF25771}" dt="2024-02-27T11:25:21.679" v="241" actId="1076"/>
          <ac:spMkLst>
            <pc:docMk/>
            <pc:sldMk cId="0" sldId="268"/>
            <ac:spMk id="17" creationId="{00000000-0000-0000-0000-000000000000}"/>
          </ac:spMkLst>
        </pc:spChg>
      </pc:sldChg>
      <pc:sldChg chg="addSp modSp new mod">
        <pc:chgData name="Miriam Gil (Comunicación SECOT)" userId="65f9eabb-6efe-4ad7-b3be-6515cf768f1b" providerId="ADAL" clId="{E27AF1FC-72BD-4549-975B-6481DCF25771}" dt="2024-02-27T11:51:22.904" v="517" actId="962"/>
        <pc:sldMkLst>
          <pc:docMk/>
          <pc:sldMk cId="2525922884" sldId="270"/>
        </pc:sldMkLst>
        <pc:picChg chg="add mod">
          <ac:chgData name="Miriam Gil (Comunicación SECOT)" userId="65f9eabb-6efe-4ad7-b3be-6515cf768f1b" providerId="ADAL" clId="{E27AF1FC-72BD-4549-975B-6481DCF25771}" dt="2024-02-27T11:51:22.904" v="517" actId="962"/>
          <ac:picMkLst>
            <pc:docMk/>
            <pc:sldMk cId="2525922884" sldId="270"/>
            <ac:picMk id="3" creationId="{823DA63B-F0D6-50E4-899D-53E8D89240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4.svg"/><Relationship Id="rId3" Type="http://schemas.openxmlformats.org/officeDocument/2006/relationships/image" Target="../media/image11.svg"/><Relationship Id="rId7" Type="http://schemas.openxmlformats.org/officeDocument/2006/relationships/image" Target="../media/image31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7.svg"/><Relationship Id="rId5" Type="http://schemas.openxmlformats.org/officeDocument/2006/relationships/image" Target="../media/image27.svg"/><Relationship Id="rId15" Type="http://schemas.openxmlformats.org/officeDocument/2006/relationships/image" Target="../media/image16.sv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5.sv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1.svg"/><Relationship Id="rId7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sv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23DA63B-F0D6-50E4-899D-53E8D8924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2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02993" y="1867395"/>
            <a:ext cx="4583432" cy="8467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0"/>
              </a:lnSpc>
            </a:pPr>
            <a:r>
              <a:rPr lang="en-US" sz="60000" dirty="0">
                <a:solidFill>
                  <a:srgbClr val="00437A"/>
                </a:solidFill>
                <a:latin typeface="League Spartan Bold"/>
              </a:rPr>
              <a:t>7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4179439" y="6275352"/>
            <a:ext cx="202898" cy="5998712"/>
          </a:xfrm>
          <a:custGeom>
            <a:avLst/>
            <a:gdLst/>
            <a:ahLst/>
            <a:cxnLst/>
            <a:rect l="l" t="t" r="r" b="b"/>
            <a:pathLst>
              <a:path w="202898" h="5998712">
                <a:moveTo>
                  <a:pt x="0" y="0"/>
                </a:moveTo>
                <a:lnTo>
                  <a:pt x="202898" y="0"/>
                </a:lnTo>
                <a:lnTo>
                  <a:pt x="202898" y="5998712"/>
                </a:lnTo>
                <a:lnTo>
                  <a:pt x="0" y="5998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28258" r="-1428258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11662824" y="4676477"/>
            <a:ext cx="4266292" cy="614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6056363" y="3982628"/>
            <a:ext cx="3369855" cy="614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9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4947192" y="519986"/>
            <a:ext cx="13967135" cy="2496920"/>
            <a:chOff x="0" y="0"/>
            <a:chExt cx="18622846" cy="3329226"/>
          </a:xfrm>
        </p:grpSpPr>
        <p:sp>
          <p:nvSpPr>
            <p:cNvPr id="7" name="TextBox 7"/>
            <p:cNvSpPr txBox="1"/>
            <p:nvPr/>
          </p:nvSpPr>
          <p:spPr>
            <a:xfrm>
              <a:off x="0" y="38100"/>
              <a:ext cx="18622846" cy="2815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95"/>
                </a:lnSpc>
              </a:pPr>
              <a:r>
                <a:rPr lang="en-US" sz="7889" spc="-394" dirty="0">
                  <a:solidFill>
                    <a:srgbClr val="00437A"/>
                  </a:solidFill>
                  <a:latin typeface="Kollektif"/>
                </a:rPr>
                <a:t>Programas de </a:t>
              </a:r>
              <a:r>
                <a:rPr lang="en-US" sz="7889" spc="-394" dirty="0" err="1">
                  <a:solidFill>
                    <a:srgbClr val="00437A"/>
                  </a:solidFill>
                  <a:latin typeface="Kollektif"/>
                </a:rPr>
                <a:t>Acompañamiento</a:t>
              </a:r>
              <a:r>
                <a:rPr lang="en-US" sz="7889" spc="-394" dirty="0">
                  <a:solidFill>
                    <a:srgbClr val="00437A"/>
                  </a:solidFill>
                  <a:latin typeface="Kollektif"/>
                </a:rPr>
                <a:t> </a:t>
              </a:r>
            </a:p>
            <a:p>
              <a:pPr algn="l">
                <a:lnSpc>
                  <a:spcPts val="7495"/>
                </a:lnSpc>
              </a:pPr>
              <a:r>
                <a:rPr lang="en-US" sz="7889" spc="-394" dirty="0">
                  <a:solidFill>
                    <a:srgbClr val="00437A"/>
                  </a:solidFill>
                  <a:latin typeface="Kollektif"/>
                </a:rPr>
                <a:t>a la </a:t>
              </a:r>
              <a:r>
                <a:rPr lang="en-US" sz="7889" spc="-394" dirty="0" err="1">
                  <a:solidFill>
                    <a:srgbClr val="00437A"/>
                  </a:solidFill>
                  <a:latin typeface="Kollektif"/>
                </a:rPr>
                <a:t>Jubilación</a:t>
              </a:r>
              <a:endParaRPr lang="en-US" sz="7889" spc="-394" dirty="0">
                <a:solidFill>
                  <a:srgbClr val="00437A"/>
                </a:solidFill>
                <a:latin typeface="Kollektif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984555"/>
              <a:ext cx="18622846" cy="34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731899" y="7024832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5731899" y="7647604"/>
            <a:ext cx="318242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1095983" y="9954278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3314403" y="2406621"/>
            <a:ext cx="4925972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2236756" y="7054309"/>
            <a:ext cx="9258970" cy="614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537029" y="5841113"/>
            <a:ext cx="4454547" cy="2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7107" lvl="1" indent="-148553">
              <a:lnSpc>
                <a:spcPts val="2699"/>
              </a:lnSpc>
              <a:buFont typeface="Arial"/>
              <a:buChar char="•"/>
            </a:pPr>
            <a:r>
              <a:rPr lang="en-US" sz="1799" spc="134">
                <a:solidFill>
                  <a:srgbClr val="62624F"/>
                </a:solidFill>
                <a:latin typeface="Kollektif"/>
              </a:rPr>
              <a:t>El reto demográfico impacta en el empleo, la atención socio sanitaria, pensiones, los patrones de consumo, las educación, las relaciones, las despoblación rural.</a:t>
            </a:r>
          </a:p>
          <a:p>
            <a:pPr marL="297107" lvl="1" indent="-148553">
              <a:lnSpc>
                <a:spcPts val="2699"/>
              </a:lnSpc>
              <a:buFont typeface="Arial"/>
              <a:buChar char="•"/>
            </a:pPr>
            <a:r>
              <a:rPr lang="en-US" sz="1799" spc="134">
                <a:solidFill>
                  <a:srgbClr val="62624F"/>
                </a:solidFill>
                <a:latin typeface="Kollektif"/>
              </a:rPr>
              <a:t>Merma del talento corporativo y de experiencia</a:t>
            </a:r>
          </a:p>
        </p:txBody>
      </p:sp>
      <p:sp>
        <p:nvSpPr>
          <p:cNvPr id="15" name="Freeform 15"/>
          <p:cNvSpPr/>
          <p:nvPr/>
        </p:nvSpPr>
        <p:spPr>
          <a:xfrm>
            <a:off x="5766135" y="2517702"/>
            <a:ext cx="10936308" cy="2625798"/>
          </a:xfrm>
          <a:custGeom>
            <a:avLst/>
            <a:gdLst/>
            <a:ahLst/>
            <a:cxnLst/>
            <a:rect l="l" t="t" r="r" b="b"/>
            <a:pathLst>
              <a:path w="10936308" h="2625798">
                <a:moveTo>
                  <a:pt x="0" y="0"/>
                </a:moveTo>
                <a:lnTo>
                  <a:pt x="10936308" y="0"/>
                </a:lnTo>
                <a:lnTo>
                  <a:pt x="10936308" y="2625798"/>
                </a:lnTo>
                <a:lnTo>
                  <a:pt x="0" y="2625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5" r="-7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6393451" y="3156681"/>
            <a:ext cx="1347840" cy="1347840"/>
          </a:xfrm>
          <a:custGeom>
            <a:avLst/>
            <a:gdLst/>
            <a:ahLst/>
            <a:cxnLst/>
            <a:rect l="l" t="t" r="r" b="b"/>
            <a:pathLst>
              <a:path w="1347840" h="1347840">
                <a:moveTo>
                  <a:pt x="0" y="0"/>
                </a:moveTo>
                <a:lnTo>
                  <a:pt x="1347840" y="0"/>
                </a:lnTo>
                <a:lnTo>
                  <a:pt x="1347840" y="1347840"/>
                </a:lnTo>
                <a:lnTo>
                  <a:pt x="0" y="13478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TextBox 17"/>
          <p:cNvSpPr txBox="1"/>
          <p:nvPr/>
        </p:nvSpPr>
        <p:spPr>
          <a:xfrm>
            <a:off x="4747309" y="5272288"/>
            <a:ext cx="3683044" cy="476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999">
                <a:solidFill>
                  <a:srgbClr val="00437A"/>
                </a:solidFill>
                <a:latin typeface="Kollektif Bold"/>
              </a:rPr>
              <a:t>para la sociedad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94583" y="5323083"/>
            <a:ext cx="3735641" cy="476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999">
                <a:solidFill>
                  <a:srgbClr val="00437A"/>
                </a:solidFill>
                <a:latin typeface="Kollektif Bold"/>
              </a:rPr>
              <a:t>para las empresas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03612" y="5323083"/>
            <a:ext cx="3441044" cy="476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999">
                <a:solidFill>
                  <a:srgbClr val="00437A"/>
                </a:solidFill>
                <a:latin typeface="Kollektif Bold"/>
              </a:rPr>
              <a:t>para los jubilados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81797" y="5841113"/>
            <a:ext cx="4361213" cy="2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7107" lvl="1" indent="-148553">
              <a:lnSpc>
                <a:spcPts val="2699"/>
              </a:lnSpc>
              <a:buFont typeface="Arial"/>
              <a:buChar char="•"/>
            </a:pPr>
            <a:r>
              <a:rPr lang="en-US" sz="1799">
                <a:solidFill>
                  <a:srgbClr val="62624F"/>
                </a:solidFill>
                <a:latin typeface="Kollektif"/>
              </a:rPr>
              <a:t>Propuesta: realizar un servicio de acompañamiento a empleados por parte de SECOT. Una preparación integral, de cara a su desvinculación.</a:t>
            </a:r>
          </a:p>
          <a:p>
            <a:pPr marL="297107" lvl="1" indent="-148553">
              <a:lnSpc>
                <a:spcPts val="2699"/>
              </a:lnSpc>
              <a:buFont typeface="Arial"/>
              <a:buChar char="•"/>
            </a:pPr>
            <a:r>
              <a:rPr lang="en-US" sz="1799">
                <a:solidFill>
                  <a:srgbClr val="62624F"/>
                </a:solidFill>
                <a:latin typeface="Kollektif"/>
              </a:rPr>
              <a:t>Sugerencia: inclusión de la oferta de acompañamiento a empleados en la estrategia de RSC empresarial.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43010" y="5843898"/>
            <a:ext cx="4970083" cy="3102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7107" lvl="1" indent="-148553">
              <a:lnSpc>
                <a:spcPts val="2699"/>
              </a:lnSpc>
              <a:buFont typeface="Arial"/>
              <a:buChar char="•"/>
            </a:pPr>
            <a:r>
              <a:rPr lang="en-US" sz="1799">
                <a:solidFill>
                  <a:srgbClr val="62624F"/>
                </a:solidFill>
                <a:latin typeface="Kollektif"/>
              </a:rPr>
              <a:t>La persona que se jubila se tiene que adelantar a una nueva etapa. Plan de actuación.</a:t>
            </a:r>
          </a:p>
          <a:p>
            <a:pPr marL="297107" lvl="1" indent="-148553">
              <a:lnSpc>
                <a:spcPts val="2699"/>
              </a:lnSpc>
              <a:buFont typeface="Arial"/>
              <a:buChar char="•"/>
            </a:pPr>
            <a:r>
              <a:rPr lang="en-US" sz="1799">
                <a:solidFill>
                  <a:srgbClr val="62624F"/>
                </a:solidFill>
                <a:latin typeface="Kollektif"/>
              </a:rPr>
              <a:t>Positivizar el cambio.</a:t>
            </a:r>
          </a:p>
          <a:p>
            <a:pPr marL="297107" lvl="1" indent="-148553">
              <a:lnSpc>
                <a:spcPts val="2699"/>
              </a:lnSpc>
              <a:buFont typeface="Arial"/>
              <a:buChar char="•"/>
            </a:pPr>
            <a:r>
              <a:rPr lang="en-US" sz="1799">
                <a:solidFill>
                  <a:srgbClr val="62624F"/>
                </a:solidFill>
                <a:latin typeface="Kollektif"/>
              </a:rPr>
              <a:t>La tecnología es un facilitador.</a:t>
            </a:r>
          </a:p>
          <a:p>
            <a:pPr marL="297107" lvl="1" indent="-148553">
              <a:lnSpc>
                <a:spcPts val="2699"/>
              </a:lnSpc>
              <a:buFont typeface="Arial"/>
              <a:buChar char="•"/>
            </a:pPr>
            <a:r>
              <a:rPr lang="en-US" sz="1799">
                <a:solidFill>
                  <a:srgbClr val="62624F"/>
                </a:solidFill>
                <a:latin typeface="Kollektif"/>
              </a:rPr>
              <a:t>Autonomía personal.</a:t>
            </a:r>
          </a:p>
          <a:p>
            <a:pPr marL="297107" lvl="1" indent="-148553">
              <a:lnSpc>
                <a:spcPts val="2699"/>
              </a:lnSpc>
              <a:buFont typeface="Arial"/>
              <a:buChar char="•"/>
            </a:pPr>
            <a:r>
              <a:rPr lang="en-US" sz="1799">
                <a:solidFill>
                  <a:srgbClr val="62624F"/>
                </a:solidFill>
                <a:latin typeface="Kollektif"/>
              </a:rPr>
              <a:t>Estímulo cognitivo.</a:t>
            </a:r>
          </a:p>
          <a:p>
            <a:pPr marL="297107" lvl="1" indent="-148553">
              <a:lnSpc>
                <a:spcPts val="2699"/>
              </a:lnSpc>
              <a:buFont typeface="Arial"/>
              <a:buChar char="•"/>
            </a:pPr>
            <a:r>
              <a:rPr lang="en-US" sz="1799">
                <a:solidFill>
                  <a:srgbClr val="62624F"/>
                </a:solidFill>
                <a:latin typeface="Kollektif"/>
              </a:rPr>
              <a:t>Bienestar emocional. </a:t>
            </a:r>
          </a:p>
          <a:p>
            <a:pPr marL="297107" lvl="1" indent="-148553">
              <a:lnSpc>
                <a:spcPts val="2699"/>
              </a:lnSpc>
              <a:buFont typeface="Arial"/>
              <a:buChar char="•"/>
            </a:pPr>
            <a:r>
              <a:rPr lang="en-US" sz="1799">
                <a:solidFill>
                  <a:srgbClr val="62624F"/>
                </a:solidFill>
                <a:latin typeface="Kollektif"/>
              </a:rPr>
              <a:t>Actividad como motor de bienestar.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261091" y="2693385"/>
            <a:ext cx="2274432" cy="2274432"/>
          </a:xfrm>
          <a:custGeom>
            <a:avLst/>
            <a:gdLst/>
            <a:ahLst/>
            <a:cxnLst/>
            <a:rect l="l" t="t" r="r" b="b"/>
            <a:pathLst>
              <a:path w="2274432" h="2274432">
                <a:moveTo>
                  <a:pt x="0" y="0"/>
                </a:moveTo>
                <a:lnTo>
                  <a:pt x="2274432" y="0"/>
                </a:lnTo>
                <a:lnTo>
                  <a:pt x="2274432" y="2274432"/>
                </a:lnTo>
                <a:lnTo>
                  <a:pt x="0" y="22744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Freeform 23"/>
          <p:cNvSpPr/>
          <p:nvPr/>
        </p:nvSpPr>
        <p:spPr>
          <a:xfrm>
            <a:off x="10513605" y="3063153"/>
            <a:ext cx="1441368" cy="1441368"/>
          </a:xfrm>
          <a:custGeom>
            <a:avLst/>
            <a:gdLst/>
            <a:ahLst/>
            <a:cxnLst/>
            <a:rect l="l" t="t" r="r" b="b"/>
            <a:pathLst>
              <a:path w="1441368" h="1441368">
                <a:moveTo>
                  <a:pt x="0" y="0"/>
                </a:moveTo>
                <a:lnTo>
                  <a:pt x="1441368" y="0"/>
                </a:lnTo>
                <a:lnTo>
                  <a:pt x="1441368" y="1441368"/>
                </a:lnTo>
                <a:lnTo>
                  <a:pt x="0" y="14413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02993" y="1867395"/>
            <a:ext cx="4583432" cy="854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0"/>
              </a:lnSpc>
            </a:pPr>
            <a:r>
              <a:rPr lang="en-US" sz="60000" dirty="0">
                <a:solidFill>
                  <a:srgbClr val="00437A"/>
                </a:solidFill>
                <a:latin typeface="League Spartan Bold"/>
              </a:rPr>
              <a:t>8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4179439" y="6275352"/>
            <a:ext cx="202898" cy="5998712"/>
          </a:xfrm>
          <a:custGeom>
            <a:avLst/>
            <a:gdLst/>
            <a:ahLst/>
            <a:cxnLst/>
            <a:rect l="l" t="t" r="r" b="b"/>
            <a:pathLst>
              <a:path w="202898" h="5998712">
                <a:moveTo>
                  <a:pt x="0" y="0"/>
                </a:moveTo>
                <a:lnTo>
                  <a:pt x="202898" y="0"/>
                </a:lnTo>
                <a:lnTo>
                  <a:pt x="202898" y="5998712"/>
                </a:lnTo>
                <a:lnTo>
                  <a:pt x="0" y="5998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28258" r="-1428258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11662824" y="4676477"/>
            <a:ext cx="4266292" cy="614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6056363" y="3982628"/>
            <a:ext cx="3369855" cy="614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9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4947192" y="521891"/>
            <a:ext cx="13967135" cy="2493110"/>
            <a:chOff x="0" y="0"/>
            <a:chExt cx="18622846" cy="3324146"/>
          </a:xfrm>
        </p:grpSpPr>
        <p:sp>
          <p:nvSpPr>
            <p:cNvPr id="7" name="TextBox 7"/>
            <p:cNvSpPr txBox="1"/>
            <p:nvPr/>
          </p:nvSpPr>
          <p:spPr>
            <a:xfrm>
              <a:off x="0" y="38100"/>
              <a:ext cx="18622846" cy="281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95"/>
                </a:lnSpc>
              </a:pPr>
              <a:r>
                <a:rPr lang="en-US" sz="7889" spc="-394" dirty="0">
                  <a:solidFill>
                    <a:srgbClr val="00437A"/>
                  </a:solidFill>
                  <a:latin typeface="Kollektif"/>
                </a:rPr>
                <a:t>Programas </a:t>
              </a:r>
              <a:r>
                <a:rPr lang="en-US" sz="7889" spc="-394" dirty="0" err="1">
                  <a:solidFill>
                    <a:srgbClr val="00437A"/>
                  </a:solidFill>
                  <a:latin typeface="Kollektif"/>
                </a:rPr>
                <a:t>disminución</a:t>
              </a:r>
              <a:r>
                <a:rPr lang="en-US" sz="7889" spc="-394" dirty="0">
                  <a:solidFill>
                    <a:srgbClr val="00437A"/>
                  </a:solidFill>
                  <a:latin typeface="Kollektif"/>
                </a:rPr>
                <a:t> de </a:t>
              </a:r>
            </a:p>
            <a:p>
              <a:pPr algn="l">
                <a:lnSpc>
                  <a:spcPts val="7495"/>
                </a:lnSpc>
              </a:pPr>
              <a:r>
                <a:rPr lang="en-US" sz="7889" spc="-394" dirty="0" err="1">
                  <a:solidFill>
                    <a:srgbClr val="00437A"/>
                  </a:solidFill>
                  <a:latin typeface="Kollektif"/>
                </a:rPr>
                <a:t>Brecha</a:t>
              </a:r>
              <a:r>
                <a:rPr lang="en-US" sz="7889" spc="-394" dirty="0">
                  <a:solidFill>
                    <a:srgbClr val="00437A"/>
                  </a:solidFill>
                  <a:latin typeface="Kollektif"/>
                </a:rPr>
                <a:t> Digital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979475"/>
              <a:ext cx="18622846" cy="34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314403" y="2406621"/>
            <a:ext cx="4925972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5766135" y="2517702"/>
            <a:ext cx="10936308" cy="2625798"/>
          </a:xfrm>
          <a:custGeom>
            <a:avLst/>
            <a:gdLst/>
            <a:ahLst/>
            <a:cxnLst/>
            <a:rect l="l" t="t" r="r" b="b"/>
            <a:pathLst>
              <a:path w="10936308" h="2625798">
                <a:moveTo>
                  <a:pt x="0" y="0"/>
                </a:moveTo>
                <a:lnTo>
                  <a:pt x="10936308" y="0"/>
                </a:lnTo>
                <a:lnTo>
                  <a:pt x="10936308" y="2625798"/>
                </a:lnTo>
                <a:lnTo>
                  <a:pt x="0" y="2625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5" r="-7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14261091" y="2693385"/>
            <a:ext cx="2274432" cy="2274432"/>
          </a:xfrm>
          <a:custGeom>
            <a:avLst/>
            <a:gdLst/>
            <a:ahLst/>
            <a:cxnLst/>
            <a:rect l="l" t="t" r="r" b="b"/>
            <a:pathLst>
              <a:path w="2274432" h="2274432">
                <a:moveTo>
                  <a:pt x="0" y="0"/>
                </a:moveTo>
                <a:lnTo>
                  <a:pt x="2274432" y="0"/>
                </a:lnTo>
                <a:lnTo>
                  <a:pt x="2274432" y="2274432"/>
                </a:lnTo>
                <a:lnTo>
                  <a:pt x="0" y="2274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>
            <a:off x="6503004" y="2875762"/>
            <a:ext cx="1127502" cy="1890628"/>
          </a:xfrm>
          <a:custGeom>
            <a:avLst/>
            <a:gdLst/>
            <a:ahLst/>
            <a:cxnLst/>
            <a:rect l="l" t="t" r="r" b="b"/>
            <a:pathLst>
              <a:path w="1127502" h="1890628">
                <a:moveTo>
                  <a:pt x="0" y="0"/>
                </a:moveTo>
                <a:lnTo>
                  <a:pt x="1127502" y="0"/>
                </a:lnTo>
                <a:lnTo>
                  <a:pt x="1127502" y="1890628"/>
                </a:lnTo>
                <a:lnTo>
                  <a:pt x="0" y="18906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Freeform 13"/>
          <p:cNvSpPr/>
          <p:nvPr/>
        </p:nvSpPr>
        <p:spPr>
          <a:xfrm>
            <a:off x="10456211" y="3272330"/>
            <a:ext cx="1556155" cy="1116542"/>
          </a:xfrm>
          <a:custGeom>
            <a:avLst/>
            <a:gdLst/>
            <a:ahLst/>
            <a:cxnLst/>
            <a:rect l="l" t="t" r="r" b="b"/>
            <a:pathLst>
              <a:path w="1556155" h="1116542">
                <a:moveTo>
                  <a:pt x="0" y="0"/>
                </a:moveTo>
                <a:lnTo>
                  <a:pt x="1556156" y="0"/>
                </a:lnTo>
                <a:lnTo>
                  <a:pt x="1556156" y="1116542"/>
                </a:lnTo>
                <a:lnTo>
                  <a:pt x="0" y="1116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4" name="TextBox 14"/>
          <p:cNvSpPr txBox="1"/>
          <p:nvPr/>
        </p:nvSpPr>
        <p:spPr>
          <a:xfrm>
            <a:off x="15731899" y="7024832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5731899" y="7647604"/>
            <a:ext cx="318242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1095983" y="9954278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2236756" y="7054309"/>
            <a:ext cx="9258970" cy="614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9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5127253" y="5551626"/>
            <a:ext cx="3683044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3200" dirty="0" err="1">
                <a:solidFill>
                  <a:srgbClr val="00437A"/>
                </a:solidFill>
                <a:latin typeface="Kollektif Bold"/>
              </a:rPr>
              <a:t>Usabilidad</a:t>
            </a:r>
            <a:r>
              <a:rPr lang="en-US" sz="3200" dirty="0">
                <a:solidFill>
                  <a:srgbClr val="00437A"/>
                </a:solidFill>
                <a:latin typeface="Kollektif Bold"/>
              </a:rPr>
              <a:t> de </a:t>
            </a:r>
            <a:r>
              <a:rPr lang="en-US" sz="3200" dirty="0" err="1">
                <a:solidFill>
                  <a:srgbClr val="00437A"/>
                </a:solidFill>
                <a:latin typeface="Kollektif Bold"/>
              </a:rPr>
              <a:t>teléfonos</a:t>
            </a:r>
            <a:r>
              <a:rPr lang="en-US" sz="3200" dirty="0">
                <a:solidFill>
                  <a:srgbClr val="00437A"/>
                </a:solidFill>
                <a:latin typeface="Kollektif Bold"/>
              </a:rPr>
              <a:t> </a:t>
            </a:r>
            <a:r>
              <a:rPr lang="en-US" sz="3200" dirty="0" err="1">
                <a:solidFill>
                  <a:srgbClr val="00437A"/>
                </a:solidFill>
                <a:latin typeface="Kollektif Bold"/>
              </a:rPr>
              <a:t>móviles</a:t>
            </a:r>
            <a:r>
              <a:rPr lang="en-US" sz="3200" dirty="0">
                <a:solidFill>
                  <a:srgbClr val="00437A"/>
                </a:solidFill>
                <a:latin typeface="Kollektif Bold"/>
              </a:rPr>
              <a:t> </a:t>
            </a:r>
            <a:r>
              <a:rPr lang="en-US" sz="3200" dirty="0" err="1">
                <a:solidFill>
                  <a:srgbClr val="00437A"/>
                </a:solidFill>
                <a:latin typeface="Kollektif Bold"/>
              </a:rPr>
              <a:t>inteligentes</a:t>
            </a:r>
            <a:endParaRPr lang="en-US" sz="3200" dirty="0">
              <a:solidFill>
                <a:srgbClr val="00437A"/>
              </a:solidFill>
              <a:latin typeface="Kollektif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426218" y="5551626"/>
            <a:ext cx="3735641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3200">
                <a:solidFill>
                  <a:srgbClr val="00437A"/>
                </a:solidFill>
                <a:latin typeface="Kollektif Bold"/>
              </a:rPr>
              <a:t>Adquisición de competencias tecnológicas básicas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056867" y="5584889"/>
            <a:ext cx="3441044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3200" dirty="0" err="1">
                <a:solidFill>
                  <a:srgbClr val="00437A"/>
                </a:solidFill>
                <a:latin typeface="Kollektif Bold"/>
              </a:rPr>
              <a:t>Reducir</a:t>
            </a:r>
            <a:r>
              <a:rPr lang="en-US" sz="3200" dirty="0">
                <a:solidFill>
                  <a:srgbClr val="00437A"/>
                </a:solidFill>
                <a:latin typeface="Kollektif Bold"/>
              </a:rPr>
              <a:t> </a:t>
            </a:r>
            <a:r>
              <a:rPr lang="en-US" sz="3200" dirty="0" err="1">
                <a:solidFill>
                  <a:srgbClr val="00437A"/>
                </a:solidFill>
                <a:latin typeface="Kollektif Bold"/>
              </a:rPr>
              <a:t>sensación</a:t>
            </a:r>
            <a:r>
              <a:rPr lang="en-US" sz="3200" dirty="0">
                <a:solidFill>
                  <a:srgbClr val="00437A"/>
                </a:solidFill>
                <a:latin typeface="Kollektif Bold"/>
              </a:rPr>
              <a:t> de </a:t>
            </a:r>
            <a:r>
              <a:rPr lang="en-US" sz="3200" dirty="0" err="1">
                <a:solidFill>
                  <a:srgbClr val="00437A"/>
                </a:solidFill>
                <a:latin typeface="Kollektif Bold"/>
              </a:rPr>
              <a:t>aislamiento</a:t>
            </a:r>
            <a:r>
              <a:rPr lang="en-US" sz="3200" dirty="0">
                <a:solidFill>
                  <a:srgbClr val="00437A"/>
                </a:solidFill>
                <a:latin typeface="Kollektif Bold"/>
              </a:rPr>
              <a:t>, </a:t>
            </a:r>
            <a:r>
              <a:rPr lang="en-US" sz="3200" dirty="0" err="1">
                <a:solidFill>
                  <a:srgbClr val="00437A"/>
                </a:solidFill>
                <a:latin typeface="Kollektif Bold"/>
              </a:rPr>
              <a:t>favorecer</a:t>
            </a:r>
            <a:r>
              <a:rPr lang="en-US" sz="3200" dirty="0">
                <a:solidFill>
                  <a:srgbClr val="00437A"/>
                </a:solidFill>
                <a:latin typeface="Kollektif Bold"/>
              </a:rPr>
              <a:t> </a:t>
            </a:r>
            <a:r>
              <a:rPr lang="en-US" sz="3200" dirty="0" err="1">
                <a:solidFill>
                  <a:srgbClr val="00437A"/>
                </a:solidFill>
                <a:latin typeface="Kollektif Bold"/>
              </a:rPr>
              <a:t>relaciones</a:t>
            </a:r>
            <a:r>
              <a:rPr lang="en-US" sz="3200" dirty="0">
                <a:solidFill>
                  <a:srgbClr val="00437A"/>
                </a:solidFill>
                <a:latin typeface="Kollektif Bold"/>
              </a:rPr>
              <a:t> de </a:t>
            </a:r>
            <a:r>
              <a:rPr lang="en-US" sz="3200" dirty="0" err="1">
                <a:solidFill>
                  <a:srgbClr val="00437A"/>
                </a:solidFill>
                <a:latin typeface="Kollektif Bold"/>
              </a:rPr>
              <a:t>los</a:t>
            </a:r>
            <a:r>
              <a:rPr lang="en-US" sz="3200" dirty="0">
                <a:solidFill>
                  <a:srgbClr val="00437A"/>
                </a:solidFill>
                <a:latin typeface="Kollektif Bold"/>
              </a:rPr>
              <a:t> </a:t>
            </a:r>
            <a:r>
              <a:rPr lang="en-US" sz="3200" dirty="0" err="1">
                <a:solidFill>
                  <a:srgbClr val="00437A"/>
                </a:solidFill>
                <a:latin typeface="Kollektif Bold"/>
              </a:rPr>
              <a:t>mayores</a:t>
            </a:r>
            <a:r>
              <a:rPr lang="en-US" sz="3200" dirty="0">
                <a:solidFill>
                  <a:srgbClr val="00437A"/>
                </a:solidFill>
                <a:latin typeface="Kollektif Bold"/>
              </a:rPr>
              <a:t> con </a:t>
            </a:r>
            <a:r>
              <a:rPr lang="en-US" sz="3200" dirty="0" err="1">
                <a:solidFill>
                  <a:srgbClr val="00437A"/>
                </a:solidFill>
                <a:latin typeface="Kollektif Bold"/>
              </a:rPr>
              <a:t>el</a:t>
            </a:r>
            <a:r>
              <a:rPr lang="en-US" sz="3200" dirty="0">
                <a:solidFill>
                  <a:srgbClr val="00437A"/>
                </a:solidFill>
                <a:latin typeface="Kollektif Bold"/>
              </a:rPr>
              <a:t> exterior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387324BF-F70B-F51B-8CA7-F0127B7DFD2D}"/>
              </a:ext>
            </a:extLst>
          </p:cNvPr>
          <p:cNvSpPr/>
          <p:nvPr/>
        </p:nvSpPr>
        <p:spPr>
          <a:xfrm flipH="1">
            <a:off x="4766715" y="7684421"/>
            <a:ext cx="366972" cy="824227"/>
          </a:xfrm>
          <a:custGeom>
            <a:avLst/>
            <a:gdLst/>
            <a:ahLst/>
            <a:cxnLst/>
            <a:rect l="l" t="t" r="r" b="b"/>
            <a:pathLst>
              <a:path w="759390" h="1705608">
                <a:moveTo>
                  <a:pt x="0" y="0"/>
                </a:moveTo>
                <a:lnTo>
                  <a:pt x="759389" y="0"/>
                </a:lnTo>
                <a:lnTo>
                  <a:pt x="759389" y="1705608"/>
                </a:lnTo>
                <a:lnTo>
                  <a:pt x="0" y="17056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1633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82C223A-5E32-3250-BEC4-A0C7339ADBB6}"/>
              </a:ext>
            </a:extLst>
          </p:cNvPr>
          <p:cNvSpPr/>
          <p:nvPr/>
        </p:nvSpPr>
        <p:spPr>
          <a:xfrm flipH="1">
            <a:off x="6629400" y="7703890"/>
            <a:ext cx="455736" cy="824227"/>
          </a:xfrm>
          <a:custGeom>
            <a:avLst/>
            <a:gdLst/>
            <a:ahLst/>
            <a:cxnLst/>
            <a:rect l="l" t="t" r="r" b="b"/>
            <a:pathLst>
              <a:path w="943074" h="1705608">
                <a:moveTo>
                  <a:pt x="0" y="0"/>
                </a:moveTo>
                <a:lnTo>
                  <a:pt x="943073" y="0"/>
                </a:lnTo>
                <a:lnTo>
                  <a:pt x="943073" y="1705608"/>
                </a:lnTo>
                <a:lnTo>
                  <a:pt x="0" y="17056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r="-126779"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3DDBFA64-73AA-9215-7DEF-57C79B8E4A7F}"/>
              </a:ext>
            </a:extLst>
          </p:cNvPr>
          <p:cNvSpPr txBox="1"/>
          <p:nvPr/>
        </p:nvSpPr>
        <p:spPr>
          <a:xfrm>
            <a:off x="10096500" y="3808831"/>
            <a:ext cx="3230053" cy="40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376EF0C9-C552-750A-A177-F47E653C4B02}"/>
              </a:ext>
            </a:extLst>
          </p:cNvPr>
          <p:cNvGrpSpPr/>
          <p:nvPr/>
        </p:nvGrpSpPr>
        <p:grpSpPr>
          <a:xfrm>
            <a:off x="306624" y="3579429"/>
            <a:ext cx="18686311" cy="5943291"/>
            <a:chOff x="-17359908" y="2294665"/>
            <a:chExt cx="24915083" cy="7924389"/>
          </a:xfrm>
        </p:grpSpPr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FD415BA0-4C73-6CA5-6B4A-D2D2D90BD413}"/>
                </a:ext>
              </a:extLst>
            </p:cNvPr>
            <p:cNvSpPr txBox="1"/>
            <p:nvPr/>
          </p:nvSpPr>
          <p:spPr>
            <a:xfrm>
              <a:off x="-17359908" y="8269802"/>
              <a:ext cx="5892098" cy="19492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4000" spc="-200" dirty="0" err="1">
                  <a:solidFill>
                    <a:srgbClr val="00437A"/>
                  </a:solidFill>
                  <a:latin typeface="Kollektif"/>
                </a:rPr>
                <a:t>Impacto</a:t>
              </a:r>
              <a:r>
                <a:rPr lang="en-US" sz="4000" spc="-200" dirty="0">
                  <a:solidFill>
                    <a:srgbClr val="00437A"/>
                  </a:solidFill>
                  <a:latin typeface="Kollektif"/>
                </a:rPr>
                <a:t> de </a:t>
              </a:r>
              <a:r>
                <a:rPr lang="en-US" sz="4000" spc="-200" dirty="0" err="1">
                  <a:solidFill>
                    <a:srgbClr val="00437A"/>
                  </a:solidFill>
                  <a:latin typeface="Kollektif"/>
                </a:rPr>
                <a:t>nuestra</a:t>
              </a:r>
              <a:r>
                <a:rPr lang="en-US" sz="4000" spc="-200" dirty="0">
                  <a:solidFill>
                    <a:srgbClr val="00437A"/>
                  </a:solidFill>
                  <a:latin typeface="Kollektif"/>
                </a:rPr>
                <a:t> </a:t>
              </a:r>
              <a:r>
                <a:rPr lang="en-US" sz="4000" spc="-200" dirty="0" err="1">
                  <a:solidFill>
                    <a:srgbClr val="00437A"/>
                  </a:solidFill>
                  <a:latin typeface="Kollektif"/>
                </a:rPr>
                <a:t>actividad</a:t>
              </a:r>
              <a:r>
                <a:rPr lang="en-US" sz="4000" spc="-200" dirty="0">
                  <a:solidFill>
                    <a:srgbClr val="00437A"/>
                  </a:solidFill>
                  <a:latin typeface="Kollektif"/>
                </a:rPr>
                <a:t> </a:t>
              </a:r>
              <a:r>
                <a:rPr lang="en-US" sz="4000" spc="-200" dirty="0" err="1">
                  <a:solidFill>
                    <a:srgbClr val="00437A"/>
                  </a:solidFill>
                  <a:latin typeface="Kollektif"/>
                </a:rPr>
                <a:t>en</a:t>
              </a:r>
              <a:r>
                <a:rPr lang="en-US" sz="4000" spc="-200" dirty="0">
                  <a:solidFill>
                    <a:srgbClr val="00437A"/>
                  </a:solidFill>
                  <a:latin typeface="Kollektif"/>
                </a:rPr>
                <a:t> 2023</a:t>
              </a:r>
            </a:p>
            <a:p>
              <a:pPr algn="l">
                <a:lnSpc>
                  <a:spcPts val="3800"/>
                </a:lnSpc>
              </a:pPr>
              <a:endParaRPr lang="en-US" sz="4000" spc="-200" dirty="0">
                <a:solidFill>
                  <a:srgbClr val="00437A"/>
                </a:solidFill>
                <a:latin typeface="Kollektif"/>
              </a:endParaRPr>
            </a:p>
          </p:txBody>
        </p:sp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52B5C680-1F1A-5595-3911-141C2EB67FBC}"/>
                </a:ext>
              </a:extLst>
            </p:cNvPr>
            <p:cNvSpPr txBox="1"/>
            <p:nvPr/>
          </p:nvSpPr>
          <p:spPr>
            <a:xfrm>
              <a:off x="0" y="2294665"/>
              <a:ext cx="7555175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sp>
        <p:nvSpPr>
          <p:cNvPr id="31" name="TextBox 23">
            <a:extLst>
              <a:ext uri="{FF2B5EF4-FFF2-40B4-BE49-F238E27FC236}">
                <a16:creationId xmlns:a16="http://schemas.microsoft.com/office/drawing/2014/main" id="{E3C187D0-0083-3B49-E81F-E308F49C9AE5}"/>
              </a:ext>
            </a:extLst>
          </p:cNvPr>
          <p:cNvSpPr txBox="1"/>
          <p:nvPr/>
        </p:nvSpPr>
        <p:spPr>
          <a:xfrm>
            <a:off x="6428383" y="5874761"/>
            <a:ext cx="3711991" cy="406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grpSp>
        <p:nvGrpSpPr>
          <p:cNvPr id="32" name="Group 39">
            <a:extLst>
              <a:ext uri="{FF2B5EF4-FFF2-40B4-BE49-F238E27FC236}">
                <a16:creationId xmlns:a16="http://schemas.microsoft.com/office/drawing/2014/main" id="{EE1198BC-A5D7-011C-D3A7-848F5198C438}"/>
              </a:ext>
            </a:extLst>
          </p:cNvPr>
          <p:cNvGrpSpPr/>
          <p:nvPr/>
        </p:nvGrpSpPr>
        <p:grpSpPr>
          <a:xfrm flipH="1">
            <a:off x="5250905" y="7519917"/>
            <a:ext cx="7245895" cy="1082091"/>
            <a:chOff x="0" y="-1077071"/>
            <a:chExt cx="9516203" cy="8979280"/>
          </a:xfrm>
        </p:grpSpPr>
        <p:sp>
          <p:nvSpPr>
            <p:cNvPr id="33" name="TextBox 40">
              <a:extLst>
                <a:ext uri="{FF2B5EF4-FFF2-40B4-BE49-F238E27FC236}">
                  <a16:creationId xmlns:a16="http://schemas.microsoft.com/office/drawing/2014/main" id="{453F7436-AB2B-37B6-99D4-161A39A80DC0}"/>
                </a:ext>
              </a:extLst>
            </p:cNvPr>
            <p:cNvSpPr txBox="1"/>
            <p:nvPr/>
          </p:nvSpPr>
          <p:spPr>
            <a:xfrm>
              <a:off x="8177120" y="-1077071"/>
              <a:ext cx="1339083" cy="89792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564"/>
                </a:lnSpc>
              </a:pPr>
              <a:r>
                <a:rPr lang="en-US" sz="4400" spc="-503" dirty="0">
                  <a:solidFill>
                    <a:srgbClr val="1699DA"/>
                  </a:solidFill>
                  <a:latin typeface="Kollektif"/>
                </a:rPr>
                <a:t>954</a:t>
              </a:r>
              <a:endParaRPr lang="en-US" sz="10067" spc="-503" dirty="0">
                <a:solidFill>
                  <a:srgbClr val="1699DA"/>
                </a:solidFill>
                <a:latin typeface="Kollektif"/>
              </a:endParaRPr>
            </a:p>
          </p:txBody>
        </p:sp>
        <p:sp>
          <p:nvSpPr>
            <p:cNvPr id="34" name="TextBox 41">
              <a:extLst>
                <a:ext uri="{FF2B5EF4-FFF2-40B4-BE49-F238E27FC236}">
                  <a16:creationId xmlns:a16="http://schemas.microsoft.com/office/drawing/2014/main" id="{6149DB32-7CAD-8BA9-10D0-F016E9FC0C5B}"/>
                </a:ext>
              </a:extLst>
            </p:cNvPr>
            <p:cNvSpPr txBox="1"/>
            <p:nvPr/>
          </p:nvSpPr>
          <p:spPr>
            <a:xfrm>
              <a:off x="0" y="2324620"/>
              <a:ext cx="3024869" cy="726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39"/>
                </a:lnSpc>
              </a:pPr>
              <a:endParaRPr/>
            </a:p>
          </p:txBody>
        </p:sp>
      </p:grpSp>
      <p:grpSp>
        <p:nvGrpSpPr>
          <p:cNvPr id="35" name="Group 42">
            <a:extLst>
              <a:ext uri="{FF2B5EF4-FFF2-40B4-BE49-F238E27FC236}">
                <a16:creationId xmlns:a16="http://schemas.microsoft.com/office/drawing/2014/main" id="{9AF517F1-70F7-253F-C7E8-7C366841E1A8}"/>
              </a:ext>
            </a:extLst>
          </p:cNvPr>
          <p:cNvGrpSpPr/>
          <p:nvPr/>
        </p:nvGrpSpPr>
        <p:grpSpPr>
          <a:xfrm>
            <a:off x="4764852" y="8508648"/>
            <a:ext cx="3576478" cy="1640438"/>
            <a:chOff x="0" y="9525"/>
            <a:chExt cx="8886885" cy="2187252"/>
          </a:xfrm>
        </p:grpSpPr>
        <p:sp>
          <p:nvSpPr>
            <p:cNvPr id="36" name="TextBox 43">
              <a:extLst>
                <a:ext uri="{FF2B5EF4-FFF2-40B4-BE49-F238E27FC236}">
                  <a16:creationId xmlns:a16="http://schemas.microsoft.com/office/drawing/2014/main" id="{5068D2D6-0323-1B0A-EA36-D588031924EA}"/>
                </a:ext>
              </a:extLst>
            </p:cNvPr>
            <p:cNvSpPr txBox="1"/>
            <p:nvPr/>
          </p:nvSpPr>
          <p:spPr>
            <a:xfrm>
              <a:off x="0" y="9525"/>
              <a:ext cx="8886885" cy="597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00"/>
                </a:lnSpc>
              </a:pPr>
              <a:r>
                <a:rPr lang="en-US" sz="2400" spc="-200" dirty="0" err="1">
                  <a:solidFill>
                    <a:srgbClr val="00437A"/>
                  </a:solidFill>
                  <a:latin typeface="Kollektif"/>
                </a:rPr>
                <a:t>Beneficiarios</a:t>
              </a:r>
              <a:r>
                <a:rPr lang="en-US" sz="2400" spc="-200" dirty="0">
                  <a:solidFill>
                    <a:srgbClr val="00437A"/>
                  </a:solidFill>
                  <a:latin typeface="Kollektif"/>
                </a:rPr>
                <a:t> </a:t>
              </a:r>
              <a:r>
                <a:rPr lang="en-US" sz="2400" spc="-200" dirty="0" err="1">
                  <a:solidFill>
                    <a:srgbClr val="00437A"/>
                  </a:solidFill>
                  <a:latin typeface="Kollektif"/>
                </a:rPr>
                <a:t>directos</a:t>
              </a:r>
              <a:r>
                <a:rPr lang="en-US" sz="2400" spc="-200" dirty="0">
                  <a:solidFill>
                    <a:srgbClr val="00437A"/>
                  </a:solidFill>
                  <a:latin typeface="Kollektif"/>
                </a:rPr>
                <a:t> </a:t>
              </a:r>
              <a:r>
                <a:rPr lang="en-US" sz="2400" spc="-200" dirty="0" err="1">
                  <a:solidFill>
                    <a:srgbClr val="00437A"/>
                  </a:solidFill>
                  <a:latin typeface="Kollektif"/>
                </a:rPr>
                <a:t>atendidos</a:t>
              </a:r>
              <a:endParaRPr lang="en-US" sz="2400" spc="-200" dirty="0">
                <a:solidFill>
                  <a:srgbClr val="00437A"/>
                </a:solidFill>
                <a:latin typeface="Kollektif"/>
              </a:endParaRPr>
            </a:p>
          </p:txBody>
        </p:sp>
        <p:sp>
          <p:nvSpPr>
            <p:cNvPr id="37" name="TextBox 44">
              <a:extLst>
                <a:ext uri="{FF2B5EF4-FFF2-40B4-BE49-F238E27FC236}">
                  <a16:creationId xmlns:a16="http://schemas.microsoft.com/office/drawing/2014/main" id="{0C9B549E-A3D5-D66E-2518-6D3163687260}"/>
                </a:ext>
              </a:extLst>
            </p:cNvPr>
            <p:cNvSpPr txBox="1"/>
            <p:nvPr/>
          </p:nvSpPr>
          <p:spPr>
            <a:xfrm>
              <a:off x="0" y="1655399"/>
              <a:ext cx="8886885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D3A0980-6073-DEE9-54A6-9B954F4248B4}"/>
              </a:ext>
            </a:extLst>
          </p:cNvPr>
          <p:cNvSpPr txBox="1"/>
          <p:nvPr/>
        </p:nvSpPr>
        <p:spPr>
          <a:xfrm flipH="1">
            <a:off x="7170801" y="7505700"/>
            <a:ext cx="1382882" cy="1082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564"/>
              </a:lnSpc>
            </a:pPr>
            <a:r>
              <a:rPr lang="en-US" sz="4400" spc="-503" dirty="0">
                <a:solidFill>
                  <a:srgbClr val="E668CE"/>
                </a:solidFill>
                <a:latin typeface="Kollektif"/>
              </a:rPr>
              <a:t>2005</a:t>
            </a:r>
            <a:endParaRPr lang="en-US" sz="10067" spc="-503" dirty="0">
              <a:solidFill>
                <a:srgbClr val="E668CE"/>
              </a:solidFill>
              <a:latin typeface="Kollektif"/>
            </a:endParaRPr>
          </a:p>
        </p:txBody>
      </p:sp>
      <p:sp>
        <p:nvSpPr>
          <p:cNvPr id="42" name="TextBox 40">
            <a:extLst>
              <a:ext uri="{FF2B5EF4-FFF2-40B4-BE49-F238E27FC236}">
                <a16:creationId xmlns:a16="http://schemas.microsoft.com/office/drawing/2014/main" id="{C817F5FC-0BE0-2CFC-63C8-EF2A4EA3A570}"/>
              </a:ext>
            </a:extLst>
          </p:cNvPr>
          <p:cNvSpPr txBox="1"/>
          <p:nvPr/>
        </p:nvSpPr>
        <p:spPr>
          <a:xfrm flipH="1">
            <a:off x="8881783" y="7559970"/>
            <a:ext cx="1019614" cy="1082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564"/>
              </a:lnSpc>
            </a:pPr>
            <a:r>
              <a:rPr lang="en-US" sz="4400" spc="-503" dirty="0">
                <a:solidFill>
                  <a:srgbClr val="1699DA"/>
                </a:solidFill>
                <a:latin typeface="Kollektif"/>
              </a:rPr>
              <a:t>227</a:t>
            </a:r>
            <a:endParaRPr lang="en-US" sz="10067" spc="-503" dirty="0">
              <a:solidFill>
                <a:srgbClr val="1699DA"/>
              </a:solidFill>
              <a:latin typeface="Kollektif"/>
            </a:endParaRP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3E38264B-160C-0983-26EB-9CB447705DFE}"/>
              </a:ext>
            </a:extLst>
          </p:cNvPr>
          <p:cNvSpPr txBox="1"/>
          <p:nvPr/>
        </p:nvSpPr>
        <p:spPr>
          <a:xfrm>
            <a:off x="8781754" y="8508648"/>
            <a:ext cx="843824" cy="447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2400" spc="-200" dirty="0" err="1">
                <a:solidFill>
                  <a:srgbClr val="00437A"/>
                </a:solidFill>
                <a:latin typeface="Kollektif"/>
              </a:rPr>
              <a:t>Talleres</a:t>
            </a:r>
            <a:endParaRPr lang="en-US" sz="2400" spc="-200" dirty="0">
              <a:solidFill>
                <a:srgbClr val="00437A"/>
              </a:solidFill>
              <a:latin typeface="Kollektif"/>
            </a:endParaRPr>
          </a:p>
        </p:txBody>
      </p:sp>
      <p:sp>
        <p:nvSpPr>
          <p:cNvPr id="44" name="TextBox 40">
            <a:extLst>
              <a:ext uri="{FF2B5EF4-FFF2-40B4-BE49-F238E27FC236}">
                <a16:creationId xmlns:a16="http://schemas.microsoft.com/office/drawing/2014/main" id="{F29BE5C0-CFFE-68E1-72F7-607C3CE9C113}"/>
              </a:ext>
            </a:extLst>
          </p:cNvPr>
          <p:cNvSpPr txBox="1"/>
          <p:nvPr/>
        </p:nvSpPr>
        <p:spPr>
          <a:xfrm flipH="1">
            <a:off x="10157336" y="7558926"/>
            <a:ext cx="1019614" cy="1052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564"/>
              </a:lnSpc>
            </a:pPr>
            <a:r>
              <a:rPr lang="en-US" sz="4400" spc="-503" dirty="0">
                <a:solidFill>
                  <a:srgbClr val="1699DA"/>
                </a:solidFill>
                <a:latin typeface="Kollektif"/>
              </a:rPr>
              <a:t>842</a:t>
            </a:r>
            <a:endParaRPr lang="en-US" sz="10067" spc="-503" dirty="0">
              <a:solidFill>
                <a:srgbClr val="1699DA"/>
              </a:solidFill>
              <a:latin typeface="Kollektif"/>
            </a:endParaRPr>
          </a:p>
        </p:txBody>
      </p:sp>
      <p:sp>
        <p:nvSpPr>
          <p:cNvPr id="45" name="TextBox 43">
            <a:extLst>
              <a:ext uri="{FF2B5EF4-FFF2-40B4-BE49-F238E27FC236}">
                <a16:creationId xmlns:a16="http://schemas.microsoft.com/office/drawing/2014/main" id="{C769D621-8010-E7E5-8926-D772445E6556}"/>
              </a:ext>
            </a:extLst>
          </p:cNvPr>
          <p:cNvSpPr txBox="1"/>
          <p:nvPr/>
        </p:nvSpPr>
        <p:spPr>
          <a:xfrm>
            <a:off x="10057306" y="8507604"/>
            <a:ext cx="230321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2400" spc="-200" dirty="0">
                <a:solidFill>
                  <a:srgbClr val="00437A"/>
                </a:solidFill>
                <a:latin typeface="Kollektif"/>
              </a:rPr>
              <a:t>Horas de </a:t>
            </a:r>
            <a:r>
              <a:rPr lang="en-US" sz="2400" spc="-200" dirty="0" err="1">
                <a:solidFill>
                  <a:srgbClr val="00437A"/>
                </a:solidFill>
                <a:latin typeface="Kollektif"/>
              </a:rPr>
              <a:t>Formación</a:t>
            </a:r>
            <a:endParaRPr lang="en-US" sz="2400" spc="-200" dirty="0">
              <a:solidFill>
                <a:srgbClr val="00437A"/>
              </a:solidFill>
              <a:latin typeface="Kollekt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02993" y="1867395"/>
            <a:ext cx="10174739" cy="854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0"/>
              </a:lnSpc>
            </a:pPr>
            <a:r>
              <a:rPr lang="en-US" sz="60000" dirty="0">
                <a:solidFill>
                  <a:srgbClr val="00437A"/>
                </a:solidFill>
                <a:latin typeface="League Spartan Bold"/>
              </a:rPr>
              <a:t>9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4179439" y="6275352"/>
            <a:ext cx="202898" cy="5998712"/>
          </a:xfrm>
          <a:custGeom>
            <a:avLst/>
            <a:gdLst/>
            <a:ahLst/>
            <a:cxnLst/>
            <a:rect l="l" t="t" r="r" b="b"/>
            <a:pathLst>
              <a:path w="202898" h="5998712">
                <a:moveTo>
                  <a:pt x="0" y="0"/>
                </a:moveTo>
                <a:lnTo>
                  <a:pt x="202898" y="0"/>
                </a:lnTo>
                <a:lnTo>
                  <a:pt x="202898" y="5998712"/>
                </a:lnTo>
                <a:lnTo>
                  <a:pt x="0" y="5998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28258" r="-1428258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958682">
            <a:off x="4857054" y="-27044"/>
            <a:ext cx="2809184" cy="2436329"/>
          </a:xfrm>
          <a:custGeom>
            <a:avLst/>
            <a:gdLst/>
            <a:ahLst/>
            <a:cxnLst/>
            <a:rect l="l" t="t" r="r" b="b"/>
            <a:pathLst>
              <a:path w="2809184" h="2436329">
                <a:moveTo>
                  <a:pt x="0" y="0"/>
                </a:moveTo>
                <a:lnTo>
                  <a:pt x="2809184" y="0"/>
                </a:lnTo>
                <a:lnTo>
                  <a:pt x="2809184" y="2436328"/>
                </a:lnTo>
                <a:lnTo>
                  <a:pt x="0" y="2436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10380552" y="1769502"/>
            <a:ext cx="3238500" cy="7606655"/>
          </a:xfrm>
          <a:custGeom>
            <a:avLst/>
            <a:gdLst/>
            <a:ahLst/>
            <a:cxnLst/>
            <a:rect l="l" t="t" r="r" b="b"/>
            <a:pathLst>
              <a:path w="3238500" h="7606655">
                <a:moveTo>
                  <a:pt x="0" y="0"/>
                </a:moveTo>
                <a:lnTo>
                  <a:pt x="3238500" y="0"/>
                </a:lnTo>
                <a:lnTo>
                  <a:pt x="3238500" y="7606655"/>
                </a:lnTo>
                <a:lnTo>
                  <a:pt x="0" y="76066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1667" r="-76373" b="-1201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7929679" y="490588"/>
            <a:ext cx="3550091" cy="1671770"/>
          </a:xfrm>
          <a:custGeom>
            <a:avLst/>
            <a:gdLst/>
            <a:ahLst/>
            <a:cxnLst/>
            <a:rect l="l" t="t" r="r" b="b"/>
            <a:pathLst>
              <a:path w="3550091" h="1671770">
                <a:moveTo>
                  <a:pt x="0" y="0"/>
                </a:moveTo>
                <a:lnTo>
                  <a:pt x="3550092" y="0"/>
                </a:lnTo>
                <a:lnTo>
                  <a:pt x="3550092" y="1671770"/>
                </a:lnTo>
                <a:lnTo>
                  <a:pt x="0" y="16717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-1626890" y="3929581"/>
            <a:ext cx="950344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5588457" y="3740581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5665680" y="3867901"/>
            <a:ext cx="318242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4561555" y="6462118"/>
            <a:ext cx="2561318" cy="327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4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449287" y="9324930"/>
            <a:ext cx="5402372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1095983" y="9954278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4575995" y="4640206"/>
            <a:ext cx="888076" cy="28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7380833" y="6439171"/>
            <a:ext cx="3667525" cy="298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6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7380833" y="6725030"/>
            <a:ext cx="4098938" cy="298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6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8295135" y="745414"/>
            <a:ext cx="2753222" cy="56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1"/>
              </a:lnSpc>
            </a:pPr>
            <a:r>
              <a:rPr lang="en-US" sz="2075" spc="-103">
                <a:solidFill>
                  <a:srgbClr val="00437A"/>
                </a:solidFill>
                <a:latin typeface="Kollektif"/>
              </a:rPr>
              <a:t>¿Cuántos voluntarios hay en SECOT?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52659" y="1252544"/>
            <a:ext cx="408756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71"/>
              </a:lnSpc>
            </a:pPr>
            <a:r>
              <a:rPr lang="en-US" sz="2075" spc="-103" dirty="0">
                <a:solidFill>
                  <a:srgbClr val="62624F"/>
                </a:solidFill>
                <a:latin typeface="Kollektif"/>
              </a:rPr>
              <a:t>Más de 950 voluntaries </a:t>
            </a:r>
          </a:p>
          <a:p>
            <a:pPr algn="l">
              <a:lnSpc>
                <a:spcPts val="1971"/>
              </a:lnSpc>
            </a:pPr>
            <a:r>
              <a:rPr lang="en-US" sz="2075" spc="-103" dirty="0" err="1">
                <a:solidFill>
                  <a:srgbClr val="62624F"/>
                </a:solidFill>
                <a:latin typeface="Kollektif"/>
              </a:rPr>
              <a:t>séniors</a:t>
            </a:r>
            <a:endParaRPr lang="en-US" sz="2075" spc="-103" dirty="0">
              <a:solidFill>
                <a:srgbClr val="62624F"/>
              </a:solidFill>
              <a:latin typeface="Kollektif"/>
            </a:endParaRPr>
          </a:p>
        </p:txBody>
      </p:sp>
      <p:sp>
        <p:nvSpPr>
          <p:cNvPr id="18" name="Freeform 18"/>
          <p:cNvSpPr/>
          <p:nvPr/>
        </p:nvSpPr>
        <p:spPr>
          <a:xfrm rot="974706" flipH="1">
            <a:off x="11626035" y="726976"/>
            <a:ext cx="6522902" cy="3071694"/>
          </a:xfrm>
          <a:custGeom>
            <a:avLst/>
            <a:gdLst/>
            <a:ahLst/>
            <a:cxnLst/>
            <a:rect l="l" t="t" r="r" b="b"/>
            <a:pathLst>
              <a:path w="6522902" h="3071694">
                <a:moveTo>
                  <a:pt x="6522903" y="0"/>
                </a:moveTo>
                <a:lnTo>
                  <a:pt x="0" y="0"/>
                </a:lnTo>
                <a:lnTo>
                  <a:pt x="0" y="3071694"/>
                </a:lnTo>
                <a:lnTo>
                  <a:pt x="6522903" y="3071694"/>
                </a:lnTo>
                <a:lnTo>
                  <a:pt x="652290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TextBox 19"/>
          <p:cNvSpPr txBox="1"/>
          <p:nvPr/>
        </p:nvSpPr>
        <p:spPr>
          <a:xfrm rot="1282939">
            <a:off x="13672422" y="1422441"/>
            <a:ext cx="5235618" cy="31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1"/>
              </a:lnSpc>
            </a:pPr>
            <a:r>
              <a:rPr lang="en-US" sz="2075" spc="-103">
                <a:solidFill>
                  <a:srgbClr val="00437A"/>
                </a:solidFill>
                <a:latin typeface="Kollektif"/>
              </a:rPr>
              <a:t>¿Qué compromiso se adquiere?</a:t>
            </a:r>
          </a:p>
        </p:txBody>
      </p:sp>
      <p:sp>
        <p:nvSpPr>
          <p:cNvPr id="20" name="TextBox 20"/>
          <p:cNvSpPr txBox="1"/>
          <p:nvPr/>
        </p:nvSpPr>
        <p:spPr>
          <a:xfrm rot="1295237">
            <a:off x="12437954" y="1311365"/>
            <a:ext cx="5254212" cy="196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6"/>
              </a:lnSpc>
            </a:pPr>
            <a:r>
              <a:rPr lang="en-US" sz="1975" spc="-98">
                <a:solidFill>
                  <a:srgbClr val="62624F"/>
                </a:solidFill>
                <a:latin typeface="Kollektif"/>
              </a:rPr>
              <a:t>El que uno decida voluntariamente sabiendo que en SECOT asesoramos y formamos a microempresas y emprendedores. No se exige un número de horas míimas de trabajo voluntario. También puedes entrar a formar parte del claustro de profesors de la Escuela SECOT de Emprendedores, eSemp, impartiendo formación de calidad en el ámbito de la gestión empresarial.</a:t>
            </a:r>
          </a:p>
        </p:txBody>
      </p:sp>
      <p:sp>
        <p:nvSpPr>
          <p:cNvPr id="21" name="Freeform 21"/>
          <p:cNvSpPr/>
          <p:nvPr/>
        </p:nvSpPr>
        <p:spPr>
          <a:xfrm rot="-992296">
            <a:off x="6239705" y="3188945"/>
            <a:ext cx="4518168" cy="2127646"/>
          </a:xfrm>
          <a:custGeom>
            <a:avLst/>
            <a:gdLst/>
            <a:ahLst/>
            <a:cxnLst/>
            <a:rect l="l" t="t" r="r" b="b"/>
            <a:pathLst>
              <a:path w="4518168" h="2127646">
                <a:moveTo>
                  <a:pt x="0" y="0"/>
                </a:moveTo>
                <a:lnTo>
                  <a:pt x="4518168" y="0"/>
                </a:lnTo>
                <a:lnTo>
                  <a:pt x="4518168" y="2127647"/>
                </a:lnTo>
                <a:lnTo>
                  <a:pt x="0" y="21276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TextBox 22"/>
          <p:cNvSpPr txBox="1"/>
          <p:nvPr/>
        </p:nvSpPr>
        <p:spPr>
          <a:xfrm rot="-1087102">
            <a:off x="6216246" y="3424047"/>
            <a:ext cx="4821352" cy="31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1"/>
              </a:lnSpc>
            </a:pPr>
            <a:r>
              <a:rPr lang="en-US" sz="2075" spc="-103">
                <a:solidFill>
                  <a:srgbClr val="00437A"/>
                </a:solidFill>
                <a:latin typeface="Kollektif"/>
              </a:rPr>
              <a:t>¿Puedo asesorar desde alguna oficina?</a:t>
            </a:r>
          </a:p>
        </p:txBody>
      </p:sp>
      <p:sp>
        <p:nvSpPr>
          <p:cNvPr id="23" name="TextBox 23"/>
          <p:cNvSpPr txBox="1"/>
          <p:nvPr/>
        </p:nvSpPr>
        <p:spPr>
          <a:xfrm rot="-1087102">
            <a:off x="6731734" y="3872620"/>
            <a:ext cx="3534110" cy="81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1"/>
              </a:lnSpc>
            </a:pPr>
            <a:r>
              <a:rPr lang="en-US" sz="2075" spc="-103">
                <a:solidFill>
                  <a:srgbClr val="62624F"/>
                </a:solidFill>
                <a:latin typeface="Kollektif"/>
              </a:rPr>
              <a:t>SECOT cuenta con 41 sedes por toda España. Visita nuestra web secot.org para más información.</a:t>
            </a:r>
          </a:p>
        </p:txBody>
      </p:sp>
      <p:sp>
        <p:nvSpPr>
          <p:cNvPr id="24" name="Freeform 24"/>
          <p:cNvSpPr/>
          <p:nvPr/>
        </p:nvSpPr>
        <p:spPr>
          <a:xfrm rot="791981" flipH="1">
            <a:off x="13638208" y="4577764"/>
            <a:ext cx="3881024" cy="1827609"/>
          </a:xfrm>
          <a:custGeom>
            <a:avLst/>
            <a:gdLst/>
            <a:ahLst/>
            <a:cxnLst/>
            <a:rect l="l" t="t" r="r" b="b"/>
            <a:pathLst>
              <a:path w="3881024" h="1827609">
                <a:moveTo>
                  <a:pt x="3881023" y="0"/>
                </a:moveTo>
                <a:lnTo>
                  <a:pt x="0" y="0"/>
                </a:lnTo>
                <a:lnTo>
                  <a:pt x="0" y="1827610"/>
                </a:lnTo>
                <a:lnTo>
                  <a:pt x="3881023" y="1827610"/>
                </a:lnTo>
                <a:lnTo>
                  <a:pt x="388102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5" name="TextBox 25"/>
          <p:cNvSpPr txBox="1"/>
          <p:nvPr/>
        </p:nvSpPr>
        <p:spPr>
          <a:xfrm rot="697176">
            <a:off x="14038854" y="5098064"/>
            <a:ext cx="4821352" cy="31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1"/>
              </a:lnSpc>
            </a:pPr>
            <a:r>
              <a:rPr lang="en-US" sz="2075" spc="-103">
                <a:solidFill>
                  <a:srgbClr val="00437A"/>
                </a:solidFill>
                <a:latin typeface="Kollektif"/>
              </a:rPr>
              <a:t>¿Puedo asesorar desde mi casa?</a:t>
            </a:r>
          </a:p>
        </p:txBody>
      </p:sp>
      <p:sp>
        <p:nvSpPr>
          <p:cNvPr id="26" name="TextBox 26"/>
          <p:cNvSpPr txBox="1"/>
          <p:nvPr/>
        </p:nvSpPr>
        <p:spPr>
          <a:xfrm rot="697176">
            <a:off x="14093754" y="5289543"/>
            <a:ext cx="3015776" cy="56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1"/>
              </a:lnSpc>
            </a:pPr>
            <a:r>
              <a:rPr lang="en-US" sz="2075" spc="-103">
                <a:solidFill>
                  <a:srgbClr val="62624F"/>
                </a:solidFill>
                <a:latin typeface="Kollektif"/>
              </a:rPr>
              <a:t>Si, los Seniors de SECOT pueden asesorar online .</a:t>
            </a:r>
          </a:p>
        </p:txBody>
      </p:sp>
      <p:sp>
        <p:nvSpPr>
          <p:cNvPr id="27" name="Freeform 27"/>
          <p:cNvSpPr/>
          <p:nvPr/>
        </p:nvSpPr>
        <p:spPr>
          <a:xfrm rot="763711" flipV="1">
            <a:off x="5079485" y="6215448"/>
            <a:ext cx="6156544" cy="2899173"/>
          </a:xfrm>
          <a:custGeom>
            <a:avLst/>
            <a:gdLst/>
            <a:ahLst/>
            <a:cxnLst/>
            <a:rect l="l" t="t" r="r" b="b"/>
            <a:pathLst>
              <a:path w="6156544" h="2899173">
                <a:moveTo>
                  <a:pt x="0" y="2899172"/>
                </a:moveTo>
                <a:lnTo>
                  <a:pt x="6156544" y="2899172"/>
                </a:lnTo>
                <a:lnTo>
                  <a:pt x="6156544" y="0"/>
                </a:lnTo>
                <a:lnTo>
                  <a:pt x="0" y="0"/>
                </a:lnTo>
                <a:lnTo>
                  <a:pt x="0" y="289917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8" name="TextBox 28"/>
          <p:cNvSpPr txBox="1"/>
          <p:nvPr/>
        </p:nvSpPr>
        <p:spPr>
          <a:xfrm rot="1071944">
            <a:off x="6001610" y="7074573"/>
            <a:ext cx="5235618" cy="31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1"/>
              </a:lnSpc>
            </a:pPr>
            <a:r>
              <a:rPr lang="en-US" sz="2075" spc="-103">
                <a:solidFill>
                  <a:srgbClr val="00437A"/>
                </a:solidFill>
                <a:latin typeface="Kollektif"/>
              </a:rPr>
              <a:t>¿Cuáles son los beneficios de este volunariado?</a:t>
            </a:r>
          </a:p>
        </p:txBody>
      </p:sp>
      <p:sp>
        <p:nvSpPr>
          <p:cNvPr id="29" name="TextBox 29"/>
          <p:cNvSpPr txBox="1"/>
          <p:nvPr/>
        </p:nvSpPr>
        <p:spPr>
          <a:xfrm rot="1084242">
            <a:off x="5261529" y="7278116"/>
            <a:ext cx="5760960" cy="149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6"/>
              </a:lnSpc>
            </a:pPr>
            <a:r>
              <a:rPr lang="en-US" sz="1975" spc="-98">
                <a:solidFill>
                  <a:srgbClr val="62624F"/>
                </a:solidFill>
                <a:latin typeface="Kollektif"/>
              </a:rPr>
              <a:t>Con su participación en tareas voluntarias, los Seniors rompen con la idea de inactividad que puedan percibir, potenciando un sentimiento de utilidad e integración en el medio, favoreciendo el envejecimiento activo y fomentando relaciones intergeneracionales. Nosotros lo llamamos "Secoterapia".</a:t>
            </a:r>
          </a:p>
        </p:txBody>
      </p:sp>
      <p:sp>
        <p:nvSpPr>
          <p:cNvPr id="30" name="Freeform 30"/>
          <p:cNvSpPr/>
          <p:nvPr/>
        </p:nvSpPr>
        <p:spPr>
          <a:xfrm rot="-127993" flipH="1" flipV="1">
            <a:off x="12733188" y="7571903"/>
            <a:ext cx="4365747" cy="2055870"/>
          </a:xfrm>
          <a:custGeom>
            <a:avLst/>
            <a:gdLst/>
            <a:ahLst/>
            <a:cxnLst/>
            <a:rect l="l" t="t" r="r" b="b"/>
            <a:pathLst>
              <a:path w="4365747" h="2055870">
                <a:moveTo>
                  <a:pt x="4365747" y="2055870"/>
                </a:moveTo>
                <a:lnTo>
                  <a:pt x="0" y="2055870"/>
                </a:lnTo>
                <a:lnTo>
                  <a:pt x="0" y="0"/>
                </a:lnTo>
                <a:lnTo>
                  <a:pt x="4365747" y="0"/>
                </a:lnTo>
                <a:lnTo>
                  <a:pt x="4365747" y="205587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1" name="TextBox 31"/>
          <p:cNvSpPr txBox="1"/>
          <p:nvPr/>
        </p:nvSpPr>
        <p:spPr>
          <a:xfrm rot="-284086">
            <a:off x="13167609" y="8171539"/>
            <a:ext cx="3580101" cy="31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1"/>
              </a:lnSpc>
            </a:pPr>
            <a:r>
              <a:rPr lang="en-US" sz="2075" spc="-103">
                <a:solidFill>
                  <a:srgbClr val="00437A"/>
                </a:solidFill>
                <a:latin typeface="Kollektif"/>
              </a:rPr>
              <a:t>¿Cómo me puedo dar de alta?</a:t>
            </a:r>
          </a:p>
        </p:txBody>
      </p:sp>
      <p:sp>
        <p:nvSpPr>
          <p:cNvPr id="32" name="TextBox 32"/>
          <p:cNvSpPr txBox="1"/>
          <p:nvPr/>
        </p:nvSpPr>
        <p:spPr>
          <a:xfrm rot="-250911">
            <a:off x="13184149" y="8466280"/>
            <a:ext cx="3657397" cy="77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6"/>
              </a:lnSpc>
            </a:pPr>
            <a:r>
              <a:rPr lang="en-US" sz="1975" spc="-98">
                <a:solidFill>
                  <a:srgbClr val="62624F"/>
                </a:solidFill>
                <a:latin typeface="Kollektif"/>
              </a:rPr>
              <a:t>En www.secot.org encontrarás el formulario de inscripción en el apartado COLABORA - SENIORS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8590" y="1809793"/>
            <a:ext cx="14722535" cy="6312287"/>
          </a:xfrm>
          <a:custGeom>
            <a:avLst/>
            <a:gdLst/>
            <a:ahLst/>
            <a:cxnLst/>
            <a:rect l="l" t="t" r="r" b="b"/>
            <a:pathLst>
              <a:path w="14722535" h="6312287">
                <a:moveTo>
                  <a:pt x="0" y="0"/>
                </a:moveTo>
                <a:lnTo>
                  <a:pt x="14722535" y="0"/>
                </a:lnTo>
                <a:lnTo>
                  <a:pt x="14722535" y="6312287"/>
                </a:lnTo>
                <a:lnTo>
                  <a:pt x="0" y="63122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0000" y="7594126"/>
            <a:ext cx="385230" cy="385230"/>
          </a:xfrm>
          <a:custGeom>
            <a:avLst/>
            <a:gdLst/>
            <a:ahLst/>
            <a:cxnLst/>
            <a:rect l="l" t="t" r="r" b="b"/>
            <a:pathLst>
              <a:path w="385230" h="385230">
                <a:moveTo>
                  <a:pt x="0" y="0"/>
                </a:moveTo>
                <a:lnTo>
                  <a:pt x="385230" y="0"/>
                </a:lnTo>
                <a:lnTo>
                  <a:pt x="385230" y="385230"/>
                </a:lnTo>
                <a:lnTo>
                  <a:pt x="0" y="385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04" b="-904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3586779" y="8953812"/>
            <a:ext cx="317083" cy="317083"/>
          </a:xfrm>
          <a:custGeom>
            <a:avLst/>
            <a:gdLst/>
            <a:ahLst/>
            <a:cxnLst/>
            <a:rect l="l" t="t" r="r" b="b"/>
            <a:pathLst>
              <a:path w="317083" h="317083">
                <a:moveTo>
                  <a:pt x="0" y="0"/>
                </a:moveTo>
                <a:lnTo>
                  <a:pt x="317083" y="0"/>
                </a:lnTo>
                <a:lnTo>
                  <a:pt x="317083" y="317083"/>
                </a:lnTo>
                <a:lnTo>
                  <a:pt x="0" y="3170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13586779" y="9370973"/>
            <a:ext cx="290090" cy="290090"/>
          </a:xfrm>
          <a:custGeom>
            <a:avLst/>
            <a:gdLst/>
            <a:ahLst/>
            <a:cxnLst/>
            <a:rect l="l" t="t" r="r" b="b"/>
            <a:pathLst>
              <a:path w="290090" h="290090">
                <a:moveTo>
                  <a:pt x="0" y="0"/>
                </a:moveTo>
                <a:lnTo>
                  <a:pt x="290090" y="0"/>
                </a:lnTo>
                <a:lnTo>
                  <a:pt x="290090" y="290090"/>
                </a:lnTo>
                <a:lnTo>
                  <a:pt x="0" y="2900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13564128" y="9722851"/>
            <a:ext cx="362385" cy="254274"/>
          </a:xfrm>
          <a:custGeom>
            <a:avLst/>
            <a:gdLst/>
            <a:ahLst/>
            <a:cxnLst/>
            <a:rect l="l" t="t" r="r" b="b"/>
            <a:pathLst>
              <a:path w="362385" h="254274">
                <a:moveTo>
                  <a:pt x="0" y="0"/>
                </a:moveTo>
                <a:lnTo>
                  <a:pt x="362386" y="0"/>
                </a:lnTo>
                <a:lnTo>
                  <a:pt x="362386" y="254274"/>
                </a:lnTo>
                <a:lnTo>
                  <a:pt x="0" y="2542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1734957" y="0"/>
            <a:ext cx="15642708" cy="7565551"/>
          </a:xfrm>
          <a:custGeom>
            <a:avLst/>
            <a:gdLst/>
            <a:ahLst/>
            <a:cxnLst/>
            <a:rect l="l" t="t" r="r" b="b"/>
            <a:pathLst>
              <a:path w="15642708" h="7565551">
                <a:moveTo>
                  <a:pt x="0" y="0"/>
                </a:moveTo>
                <a:lnTo>
                  <a:pt x="15642708" y="0"/>
                </a:lnTo>
                <a:lnTo>
                  <a:pt x="15642708" y="7565551"/>
                </a:lnTo>
                <a:lnTo>
                  <a:pt x="0" y="75655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928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3616575" y="8666151"/>
            <a:ext cx="230499" cy="241949"/>
          </a:xfrm>
          <a:custGeom>
            <a:avLst/>
            <a:gdLst/>
            <a:ahLst/>
            <a:cxnLst/>
            <a:rect l="l" t="t" r="r" b="b"/>
            <a:pathLst>
              <a:path w="230499" h="241949">
                <a:moveTo>
                  <a:pt x="0" y="0"/>
                </a:moveTo>
                <a:lnTo>
                  <a:pt x="230499" y="0"/>
                </a:lnTo>
                <a:lnTo>
                  <a:pt x="230499" y="241949"/>
                </a:lnTo>
                <a:lnTo>
                  <a:pt x="0" y="2419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831578" y="7651276"/>
            <a:ext cx="9446958" cy="240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2"/>
              </a:lnSpc>
            </a:pPr>
            <a:r>
              <a:rPr lang="en-US" sz="1487" dirty="0">
                <a:solidFill>
                  <a:srgbClr val="FFFFFF"/>
                </a:solidFill>
                <a:latin typeface="Mardoto Regular"/>
              </a:rPr>
              <a:t>2024 SECOT</a:t>
            </a:r>
          </a:p>
          <a:p>
            <a:pPr>
              <a:lnSpc>
                <a:spcPts val="2082"/>
              </a:lnSpc>
            </a:pPr>
            <a:r>
              <a:rPr lang="en-US" sz="1487" dirty="0" err="1">
                <a:solidFill>
                  <a:srgbClr val="FFFFFF"/>
                </a:solidFill>
                <a:latin typeface="Mardoto Regular"/>
              </a:rPr>
              <a:t>Todos</a:t>
            </a:r>
            <a:r>
              <a:rPr lang="en-US" sz="1487" dirty="0">
                <a:solidFill>
                  <a:srgbClr val="FFFFFF"/>
                </a:solidFill>
                <a:latin typeface="Mardoto Regular"/>
              </a:rPr>
              <a:t> </a:t>
            </a:r>
            <a:r>
              <a:rPr lang="en-US" sz="1487" dirty="0" err="1">
                <a:solidFill>
                  <a:srgbClr val="FFFFFF"/>
                </a:solidFill>
                <a:latin typeface="Mardoto Regular"/>
              </a:rPr>
              <a:t>los</a:t>
            </a:r>
            <a:r>
              <a:rPr lang="en-US" sz="1487" dirty="0">
                <a:solidFill>
                  <a:srgbClr val="FFFFFF"/>
                </a:solidFill>
                <a:latin typeface="Mardoto Regular"/>
              </a:rPr>
              <a:t> derechos </a:t>
            </a:r>
            <a:r>
              <a:rPr lang="en-US" sz="1487" dirty="0" err="1">
                <a:solidFill>
                  <a:srgbClr val="FFFFFF"/>
                </a:solidFill>
                <a:latin typeface="Mardoto Regular"/>
              </a:rPr>
              <a:t>reservados</a:t>
            </a:r>
            <a:endParaRPr lang="en-US" sz="1487" dirty="0">
              <a:solidFill>
                <a:srgbClr val="FFFFFF"/>
              </a:solidFill>
              <a:latin typeface="Mardoto Regular"/>
            </a:endParaRPr>
          </a:p>
          <a:p>
            <a:pPr>
              <a:lnSpc>
                <a:spcPts val="2082"/>
              </a:lnSpc>
            </a:pPr>
            <a:endParaRPr lang="en-US" sz="1487" dirty="0">
              <a:solidFill>
                <a:srgbClr val="FFFFFF"/>
              </a:solidFill>
              <a:latin typeface="Mardoto Regular"/>
            </a:endParaRPr>
          </a:p>
          <a:p>
            <a:pPr>
              <a:lnSpc>
                <a:spcPts val="2082"/>
              </a:lnSpc>
            </a:pPr>
            <a:r>
              <a:rPr lang="en-US" sz="1487" dirty="0" err="1">
                <a:solidFill>
                  <a:srgbClr val="FFFFFF"/>
                </a:solidFill>
                <a:latin typeface="Mardoto Regular"/>
              </a:rPr>
              <a:t>Servicios</a:t>
            </a:r>
            <a:r>
              <a:rPr lang="en-US" sz="1487" dirty="0">
                <a:solidFill>
                  <a:srgbClr val="FFFFFF"/>
                </a:solidFill>
                <a:latin typeface="Mardoto Regular"/>
              </a:rPr>
              <a:t> </a:t>
            </a:r>
            <a:r>
              <a:rPr lang="en-US" sz="1487" dirty="0" err="1">
                <a:solidFill>
                  <a:srgbClr val="FFFFFF"/>
                </a:solidFill>
                <a:latin typeface="Mardoto Regular"/>
              </a:rPr>
              <a:t>Generales</a:t>
            </a:r>
            <a:r>
              <a:rPr lang="en-US" sz="1487" dirty="0">
                <a:solidFill>
                  <a:srgbClr val="FFFFFF"/>
                </a:solidFill>
                <a:latin typeface="Mardoto Regular"/>
              </a:rPr>
              <a:t> SECOT</a:t>
            </a:r>
          </a:p>
          <a:p>
            <a:pPr>
              <a:lnSpc>
                <a:spcPts val="2082"/>
              </a:lnSpc>
            </a:pPr>
            <a:r>
              <a:rPr lang="en-US" sz="1487" dirty="0">
                <a:solidFill>
                  <a:srgbClr val="FFFFFF"/>
                </a:solidFill>
                <a:latin typeface="Mardoto Regular"/>
              </a:rPr>
              <a:t>Conde de Torralba 11, 1ª planta, Aula 3</a:t>
            </a:r>
          </a:p>
          <a:p>
            <a:pPr>
              <a:lnSpc>
                <a:spcPts val="2082"/>
              </a:lnSpc>
            </a:pPr>
            <a:r>
              <a:rPr lang="en-US" sz="1487" dirty="0">
                <a:solidFill>
                  <a:srgbClr val="FFFFFF"/>
                </a:solidFill>
                <a:latin typeface="Mardoto Regular"/>
              </a:rPr>
              <a:t>28046 Madrid  T: 91 319 22 02</a:t>
            </a:r>
          </a:p>
          <a:p>
            <a:pPr>
              <a:lnSpc>
                <a:spcPts val="2082"/>
              </a:lnSpc>
            </a:pPr>
            <a:r>
              <a:rPr lang="en-US" sz="1487" dirty="0">
                <a:solidFill>
                  <a:srgbClr val="FFFFFF"/>
                </a:solidFill>
                <a:latin typeface="Mardoto Regular"/>
              </a:rPr>
              <a:t>central@secot.org  </a:t>
            </a:r>
            <a:r>
              <a:rPr lang="en-US" sz="1487" dirty="0">
                <a:solidFill>
                  <a:srgbClr val="FFFFFF"/>
                </a:solidFill>
                <a:latin typeface="Mardoto Regular Bold"/>
              </a:rPr>
              <a:t> www.secot.org</a:t>
            </a:r>
          </a:p>
          <a:p>
            <a:pPr>
              <a:lnSpc>
                <a:spcPts val="2082"/>
              </a:lnSpc>
            </a:pPr>
            <a:endParaRPr lang="en-US" sz="1487" dirty="0">
              <a:solidFill>
                <a:srgbClr val="FFFFFF"/>
              </a:solidFill>
              <a:latin typeface="Mardoto Regular Bold"/>
            </a:endParaRPr>
          </a:p>
          <a:p>
            <a:pPr>
              <a:lnSpc>
                <a:spcPts val="2082"/>
              </a:lnSpc>
            </a:pPr>
            <a:r>
              <a:rPr lang="en-US" sz="1487" dirty="0" err="1">
                <a:solidFill>
                  <a:srgbClr val="FFFFFF"/>
                </a:solidFill>
                <a:latin typeface="Mardoto Regular"/>
              </a:rPr>
              <a:t>Contenidos</a:t>
            </a:r>
            <a:r>
              <a:rPr lang="en-US" sz="1487" dirty="0">
                <a:solidFill>
                  <a:srgbClr val="FFFFFF"/>
                </a:solidFill>
                <a:latin typeface="Mardoto Regular"/>
              </a:rPr>
              <a:t>: SECOT    </a:t>
            </a:r>
            <a:r>
              <a:rPr lang="en-US" sz="1487" dirty="0" err="1">
                <a:solidFill>
                  <a:srgbClr val="FFFFFF"/>
                </a:solidFill>
                <a:latin typeface="Mardoto Regular"/>
              </a:rPr>
              <a:t>Diseño</a:t>
            </a:r>
            <a:r>
              <a:rPr lang="en-US" sz="1487" dirty="0">
                <a:solidFill>
                  <a:srgbClr val="FFFFFF"/>
                </a:solidFill>
                <a:latin typeface="Mardoto Regular"/>
              </a:rPr>
              <a:t> y </a:t>
            </a:r>
            <a:r>
              <a:rPr lang="en-US" sz="1487" dirty="0" err="1">
                <a:solidFill>
                  <a:srgbClr val="FFFFFF"/>
                </a:solidFill>
                <a:latin typeface="Mardoto Regular"/>
              </a:rPr>
              <a:t>maquetación</a:t>
            </a:r>
            <a:r>
              <a:rPr lang="en-US" sz="1487" dirty="0">
                <a:solidFill>
                  <a:srgbClr val="FFFFFF"/>
                </a:solidFill>
                <a:latin typeface="Mardoto Regular"/>
              </a:rPr>
              <a:t>: </a:t>
            </a:r>
            <a:r>
              <a:rPr lang="en-US" sz="1487" dirty="0" err="1">
                <a:solidFill>
                  <a:srgbClr val="FFFFFF"/>
                </a:solidFill>
                <a:latin typeface="Mardoto Regular"/>
              </a:rPr>
              <a:t>Departamento</a:t>
            </a:r>
            <a:r>
              <a:rPr lang="en-US" sz="1487" dirty="0">
                <a:solidFill>
                  <a:srgbClr val="FFFFFF"/>
                </a:solidFill>
                <a:latin typeface="Mardoto Regular"/>
              </a:rPr>
              <a:t> de Comunicación SECOT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973369" y="9403452"/>
            <a:ext cx="1486718" cy="88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359"/>
              </a:lnSpc>
              <a:spcBef>
                <a:spcPct val="0"/>
              </a:spcBef>
            </a:pPr>
            <a:r>
              <a:rPr lang="en-US" sz="1815" spc="90">
                <a:solidFill>
                  <a:srgbClr val="FFFFFF"/>
                </a:solidFill>
                <a:latin typeface="PT Sans"/>
              </a:rPr>
              <a:t>/USER/SECOT</a:t>
            </a:r>
          </a:p>
          <a:p>
            <a:pPr algn="ctr">
              <a:lnSpc>
                <a:spcPts val="2359"/>
              </a:lnSpc>
              <a:spcBef>
                <a:spcPct val="0"/>
              </a:spcBef>
            </a:pPr>
            <a:endParaRPr lang="en-US" sz="1815" spc="90">
              <a:solidFill>
                <a:srgbClr val="FFFFFF"/>
              </a:solidFill>
              <a:latin typeface="PT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913064" y="8622603"/>
            <a:ext cx="1102987" cy="285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  <a:spcBef>
                <a:spcPct val="0"/>
              </a:spcBef>
            </a:pPr>
            <a:r>
              <a:rPr lang="en-US" sz="1815" spc="90">
                <a:solidFill>
                  <a:srgbClr val="FFFFFF"/>
                </a:solidFill>
                <a:latin typeface="PT Sans"/>
              </a:rPr>
              <a:t>@SECOT_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73369" y="9003984"/>
            <a:ext cx="720890" cy="285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  <a:spcBef>
                <a:spcPct val="0"/>
              </a:spcBef>
            </a:pPr>
            <a:r>
              <a:rPr lang="en-US" sz="1815" spc="90">
                <a:solidFill>
                  <a:srgbClr val="FFFFFF"/>
                </a:solidFill>
                <a:latin typeface="PT Sans"/>
              </a:rPr>
              <a:t>SECOT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973369" y="9361448"/>
            <a:ext cx="720890" cy="285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  <a:spcBef>
                <a:spcPct val="0"/>
              </a:spcBef>
            </a:pPr>
            <a:r>
              <a:rPr lang="en-US" sz="1815" spc="90">
                <a:solidFill>
                  <a:srgbClr val="FFFFFF"/>
                </a:solidFill>
                <a:latin typeface="PT Sans"/>
              </a:rPr>
              <a:t>SECOT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80179" y="8622603"/>
            <a:ext cx="1821593" cy="285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  <a:spcBef>
                <a:spcPct val="0"/>
              </a:spcBef>
            </a:pPr>
            <a:r>
              <a:rPr lang="en-US" sz="1815" spc="90">
                <a:solidFill>
                  <a:srgbClr val="FFFFFF"/>
                </a:solidFill>
                <a:latin typeface="PT Sans"/>
              </a:rPr>
              <a:t>@ESEMP_SECOT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75835" y="1867395"/>
            <a:ext cx="4583432" cy="841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0"/>
              </a:lnSpc>
            </a:pPr>
            <a:r>
              <a:rPr lang="en-US" sz="60000">
                <a:solidFill>
                  <a:srgbClr val="00437A"/>
                </a:solidFill>
                <a:latin typeface="League Spartan Bold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65172" y="914400"/>
            <a:ext cx="8636742" cy="8179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>
                <a:solidFill>
                  <a:srgbClr val="62624F"/>
                </a:solidFill>
                <a:latin typeface="Kollektif"/>
              </a:rPr>
              <a:t>Una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Asociación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sin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ánimo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de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lucro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y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declarada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de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Utilidad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Pública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cuyo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objetivo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es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asesorar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y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formar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sobre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todas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las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materias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relacionadas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con la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gestión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empresarial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y social a personas,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microempresas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y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entidades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sin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ánimo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de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lucro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, con especial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atención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a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emprendedores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,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jóvenes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, parados de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larga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duración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y,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en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general, a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quienes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busquen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integrarse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o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mantenerse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en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la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vida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económica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y se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encuentren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en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riesgo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de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exclusión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o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dificultad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social. </a:t>
            </a:r>
          </a:p>
          <a:p>
            <a:pPr>
              <a:lnSpc>
                <a:spcPts val="4200"/>
              </a:lnSpc>
            </a:pPr>
            <a:endParaRPr lang="en-US" sz="2800" dirty="0">
              <a:solidFill>
                <a:srgbClr val="62624F"/>
              </a:solidFill>
              <a:latin typeface="Kollektif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62624F"/>
                </a:solidFill>
                <a:latin typeface="Kollektif"/>
              </a:rPr>
              <a:t>Esta labor se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lleva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a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cabo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por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los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Seniors,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profesionales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prejubilados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o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jubilados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que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actúan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como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voluntarios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y no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perciben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retribución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alguna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por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su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trabajo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,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realizando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labores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de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asesoramiento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, mentoring,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acompañamiento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empresarial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,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formación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, entre </a:t>
            </a:r>
            <a:r>
              <a:rPr lang="en-US" sz="3000" dirty="0" err="1">
                <a:solidFill>
                  <a:srgbClr val="62624F"/>
                </a:solidFill>
                <a:latin typeface="Kollektif"/>
              </a:rPr>
              <a:t>otras</a:t>
            </a:r>
            <a:r>
              <a:rPr lang="en-US" sz="3000" dirty="0">
                <a:solidFill>
                  <a:srgbClr val="62624F"/>
                </a:solidFill>
                <a:latin typeface="Kollektif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4648146" y="5773829"/>
            <a:ext cx="235715" cy="6968942"/>
          </a:xfrm>
          <a:custGeom>
            <a:avLst/>
            <a:gdLst/>
            <a:ahLst/>
            <a:cxnLst/>
            <a:rect l="l" t="t" r="r" b="b"/>
            <a:pathLst>
              <a:path w="235715" h="6968942">
                <a:moveTo>
                  <a:pt x="0" y="0"/>
                </a:moveTo>
                <a:lnTo>
                  <a:pt x="235714" y="0"/>
                </a:lnTo>
                <a:lnTo>
                  <a:pt x="235714" y="6968942"/>
                </a:lnTo>
                <a:lnTo>
                  <a:pt x="0" y="6968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28258" r="-1428258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4307597" y="5116654"/>
            <a:ext cx="6599070" cy="2841081"/>
            <a:chOff x="0" y="0"/>
            <a:chExt cx="8798760" cy="3788108"/>
          </a:xfrm>
        </p:grpSpPr>
        <p:sp>
          <p:nvSpPr>
            <p:cNvPr id="6" name="TextBox 6"/>
            <p:cNvSpPr txBox="1"/>
            <p:nvPr/>
          </p:nvSpPr>
          <p:spPr>
            <a:xfrm>
              <a:off x="0" y="66675"/>
              <a:ext cx="8798760" cy="2972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250"/>
                </a:lnSpc>
              </a:pPr>
              <a:r>
                <a:rPr lang="en-US" sz="15000" spc="-750">
                  <a:solidFill>
                    <a:srgbClr val="00437A"/>
                  </a:solidFill>
                  <a:latin typeface="Kollektif"/>
                </a:rPr>
                <a:t>qué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246730"/>
              <a:ext cx="8798760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14628" y="6274862"/>
            <a:ext cx="6599070" cy="2841081"/>
            <a:chOff x="0" y="0"/>
            <a:chExt cx="8798760" cy="3788108"/>
          </a:xfrm>
        </p:grpSpPr>
        <p:sp>
          <p:nvSpPr>
            <p:cNvPr id="9" name="TextBox 9"/>
            <p:cNvSpPr txBox="1"/>
            <p:nvPr/>
          </p:nvSpPr>
          <p:spPr>
            <a:xfrm>
              <a:off x="0" y="66675"/>
              <a:ext cx="8798760" cy="2972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250"/>
                </a:lnSpc>
              </a:pPr>
              <a:r>
                <a:rPr lang="en-US" sz="15000" spc="-750">
                  <a:solidFill>
                    <a:srgbClr val="00437A"/>
                  </a:solidFill>
                  <a:latin typeface="Kollektif"/>
                </a:rPr>
                <a:t>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246730"/>
              <a:ext cx="8798760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010184" y="1842780"/>
            <a:ext cx="4583432" cy="841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0"/>
              </a:lnSpc>
            </a:pPr>
            <a:r>
              <a:rPr lang="en-US" sz="60000">
                <a:solidFill>
                  <a:srgbClr val="00437A"/>
                </a:solidFill>
                <a:latin typeface="League Spartan Bold"/>
              </a:rPr>
              <a:t>2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4648146" y="5773829"/>
            <a:ext cx="235715" cy="6968942"/>
          </a:xfrm>
          <a:custGeom>
            <a:avLst/>
            <a:gdLst/>
            <a:ahLst/>
            <a:cxnLst/>
            <a:rect l="l" t="t" r="r" b="b"/>
            <a:pathLst>
              <a:path w="235715" h="6968942">
                <a:moveTo>
                  <a:pt x="0" y="0"/>
                </a:moveTo>
                <a:lnTo>
                  <a:pt x="235714" y="0"/>
                </a:lnTo>
                <a:lnTo>
                  <a:pt x="235714" y="6968942"/>
                </a:lnTo>
                <a:lnTo>
                  <a:pt x="0" y="6968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28258" r="-1428258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5671949" y="818160"/>
            <a:ext cx="10752818" cy="2841081"/>
            <a:chOff x="0" y="0"/>
            <a:chExt cx="14337091" cy="3788108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14337091" cy="2972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250"/>
                </a:lnSpc>
              </a:pPr>
              <a:r>
                <a:rPr lang="en-US" sz="15000" spc="-750">
                  <a:solidFill>
                    <a:srgbClr val="00437A"/>
                  </a:solidFill>
                  <a:latin typeface="Kollektif"/>
                </a:rPr>
                <a:t>objetivos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246730"/>
              <a:ext cx="14337091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537712" y="3851990"/>
            <a:ext cx="902515" cy="236513"/>
            <a:chOff x="0" y="0"/>
            <a:chExt cx="1938489" cy="508000"/>
          </a:xfrm>
        </p:grpSpPr>
        <p:sp>
          <p:nvSpPr>
            <p:cNvPr id="8" name="Freeform 8"/>
            <p:cNvSpPr/>
            <p:nvPr/>
          </p:nvSpPr>
          <p:spPr>
            <a:xfrm>
              <a:off x="0" y="49530"/>
              <a:ext cx="1938489" cy="408940"/>
            </a:xfrm>
            <a:custGeom>
              <a:avLst/>
              <a:gdLst/>
              <a:ahLst/>
              <a:cxnLst/>
              <a:rect l="l" t="t" r="r" b="b"/>
              <a:pathLst>
                <a:path w="1938489" h="408940">
                  <a:moveTo>
                    <a:pt x="1732749" y="0"/>
                  </a:moveTo>
                  <a:cubicBezTo>
                    <a:pt x="1632419" y="0"/>
                    <a:pt x="1549869" y="72390"/>
                    <a:pt x="1530819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532089" y="242570"/>
                  </a:lnTo>
                  <a:cubicBezTo>
                    <a:pt x="1549869" y="337820"/>
                    <a:pt x="1633689" y="408940"/>
                    <a:pt x="1734019" y="408940"/>
                  </a:cubicBezTo>
                  <a:cubicBezTo>
                    <a:pt x="1847049" y="408940"/>
                    <a:pt x="1938489" y="317500"/>
                    <a:pt x="1938489" y="204470"/>
                  </a:cubicBezTo>
                  <a:cubicBezTo>
                    <a:pt x="1938489" y="91440"/>
                    <a:pt x="1847049" y="0"/>
                    <a:pt x="1732749" y="0"/>
                  </a:cubicBezTo>
                  <a:close/>
                </a:path>
              </a:pathLst>
            </a:custGeom>
            <a:solidFill>
              <a:srgbClr val="1699DA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537712" y="6621441"/>
            <a:ext cx="902515" cy="236513"/>
            <a:chOff x="0" y="0"/>
            <a:chExt cx="1938489" cy="508000"/>
          </a:xfrm>
        </p:grpSpPr>
        <p:sp>
          <p:nvSpPr>
            <p:cNvPr id="10" name="Freeform 10"/>
            <p:cNvSpPr/>
            <p:nvPr/>
          </p:nvSpPr>
          <p:spPr>
            <a:xfrm>
              <a:off x="0" y="49530"/>
              <a:ext cx="1938489" cy="408940"/>
            </a:xfrm>
            <a:custGeom>
              <a:avLst/>
              <a:gdLst/>
              <a:ahLst/>
              <a:cxnLst/>
              <a:rect l="l" t="t" r="r" b="b"/>
              <a:pathLst>
                <a:path w="1938489" h="408940">
                  <a:moveTo>
                    <a:pt x="1732749" y="0"/>
                  </a:moveTo>
                  <a:cubicBezTo>
                    <a:pt x="1632419" y="0"/>
                    <a:pt x="1549869" y="72390"/>
                    <a:pt x="1530819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532089" y="242570"/>
                  </a:lnTo>
                  <a:cubicBezTo>
                    <a:pt x="1549869" y="337820"/>
                    <a:pt x="1633689" y="408940"/>
                    <a:pt x="1734019" y="408940"/>
                  </a:cubicBezTo>
                  <a:cubicBezTo>
                    <a:pt x="1847049" y="408940"/>
                    <a:pt x="1938489" y="317500"/>
                    <a:pt x="1938489" y="204470"/>
                  </a:cubicBezTo>
                  <a:cubicBezTo>
                    <a:pt x="1938489" y="91440"/>
                    <a:pt x="1847049" y="0"/>
                    <a:pt x="1732749" y="0"/>
                  </a:cubicBezTo>
                  <a:close/>
                </a:path>
              </a:pathLst>
            </a:custGeom>
            <a:solidFill>
              <a:srgbClr val="1699DA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41647" y="3690065"/>
            <a:ext cx="6009859" cy="251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437A"/>
                </a:solidFill>
                <a:latin typeface="Kollektif Bold"/>
              </a:rPr>
              <a:t>Fomento del envejecimiento activo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62624F"/>
                </a:solidFill>
                <a:latin typeface="Kollektif"/>
              </a:rPr>
              <a:t>Propiciar un desarrollo emocional armónico así como una buena salud física y mental de los Seniors mejorando su calidad de vida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41647" y="6440466"/>
            <a:ext cx="6237017" cy="3014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 err="1">
                <a:solidFill>
                  <a:srgbClr val="00437A"/>
                </a:solidFill>
                <a:latin typeface="Kollektif Bold"/>
              </a:rPr>
              <a:t>Creación</a:t>
            </a:r>
            <a:r>
              <a:rPr lang="en-US" sz="2799" dirty="0">
                <a:solidFill>
                  <a:srgbClr val="00437A"/>
                </a:solidFill>
                <a:latin typeface="Kollektif Bold"/>
              </a:rPr>
              <a:t> de </a:t>
            </a:r>
            <a:r>
              <a:rPr lang="en-US" sz="2799" dirty="0" err="1">
                <a:solidFill>
                  <a:srgbClr val="00437A"/>
                </a:solidFill>
                <a:latin typeface="Kollektif Bold"/>
              </a:rPr>
              <a:t>empleo</a:t>
            </a:r>
            <a:endParaRPr lang="en-US" sz="2799" dirty="0">
              <a:solidFill>
                <a:srgbClr val="00437A"/>
              </a:solidFill>
              <a:latin typeface="Kollektif Bold"/>
            </a:endParaRPr>
          </a:p>
          <a:p>
            <a:pPr>
              <a:lnSpc>
                <a:spcPts val="3919"/>
              </a:lnSpc>
            </a:pPr>
            <a:r>
              <a:rPr lang="en-US" sz="2800" dirty="0">
                <a:solidFill>
                  <a:srgbClr val="62624F"/>
                </a:solidFill>
                <a:latin typeface="Kollektif"/>
              </a:rPr>
              <a:t>Y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ello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gracias al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desempeño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de la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actividad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profesional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e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intelectual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propiciada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por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el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voluntariado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de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asesoramiento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empresarial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y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el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fomento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de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relaciones</a:t>
            </a:r>
            <a:r>
              <a:rPr lang="en-US" sz="2800" dirty="0">
                <a:solidFill>
                  <a:srgbClr val="62624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62624F"/>
                </a:solidFill>
                <a:latin typeface="Kollektif"/>
              </a:rPr>
              <a:t>intergeneracionales</a:t>
            </a:r>
            <a:endParaRPr lang="en-US" sz="2800" dirty="0">
              <a:solidFill>
                <a:srgbClr val="62624F"/>
              </a:solidFill>
              <a:latin typeface="Kollekt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02993" y="1867395"/>
            <a:ext cx="4583432" cy="841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0"/>
              </a:lnSpc>
            </a:pPr>
            <a:r>
              <a:rPr lang="en-US" sz="60000">
                <a:solidFill>
                  <a:srgbClr val="00437A"/>
                </a:solidFill>
                <a:latin typeface="League Spartan Bold"/>
              </a:rPr>
              <a:t>3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4179439" y="6275352"/>
            <a:ext cx="202898" cy="5998712"/>
          </a:xfrm>
          <a:custGeom>
            <a:avLst/>
            <a:gdLst/>
            <a:ahLst/>
            <a:cxnLst/>
            <a:rect l="l" t="t" r="r" b="b"/>
            <a:pathLst>
              <a:path w="202898" h="5998712">
                <a:moveTo>
                  <a:pt x="0" y="0"/>
                </a:moveTo>
                <a:lnTo>
                  <a:pt x="202898" y="0"/>
                </a:lnTo>
                <a:lnTo>
                  <a:pt x="202898" y="5998712"/>
                </a:lnTo>
                <a:lnTo>
                  <a:pt x="0" y="5998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28258" r="-1428258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13583888" y="1028700"/>
            <a:ext cx="4360503" cy="8054529"/>
          </a:xfrm>
          <a:custGeom>
            <a:avLst/>
            <a:gdLst/>
            <a:ahLst/>
            <a:cxnLst/>
            <a:rect l="l" t="t" r="r" b="b"/>
            <a:pathLst>
              <a:path w="4360503" h="8054529">
                <a:moveTo>
                  <a:pt x="0" y="0"/>
                </a:moveTo>
                <a:lnTo>
                  <a:pt x="4360503" y="0"/>
                </a:lnTo>
                <a:lnTo>
                  <a:pt x="4360503" y="8054529"/>
                </a:lnTo>
                <a:lnTo>
                  <a:pt x="0" y="805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03553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8652891" y="1116236"/>
            <a:ext cx="4454135" cy="8054529"/>
          </a:xfrm>
          <a:custGeom>
            <a:avLst/>
            <a:gdLst/>
            <a:ahLst/>
            <a:cxnLst/>
            <a:rect l="l" t="t" r="r" b="b"/>
            <a:pathLst>
              <a:path w="4454135" h="8054529">
                <a:moveTo>
                  <a:pt x="0" y="0"/>
                </a:moveTo>
                <a:lnTo>
                  <a:pt x="4454135" y="0"/>
                </a:lnTo>
                <a:lnTo>
                  <a:pt x="4454135" y="8054528"/>
                </a:lnTo>
                <a:lnTo>
                  <a:pt x="0" y="8054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274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6" name="Group 6"/>
          <p:cNvGrpSpPr/>
          <p:nvPr/>
        </p:nvGrpSpPr>
        <p:grpSpPr>
          <a:xfrm>
            <a:off x="4280888" y="5739060"/>
            <a:ext cx="6599070" cy="2841081"/>
            <a:chOff x="0" y="0"/>
            <a:chExt cx="8798760" cy="3788108"/>
          </a:xfrm>
        </p:grpSpPr>
        <p:sp>
          <p:nvSpPr>
            <p:cNvPr id="7" name="TextBox 7"/>
            <p:cNvSpPr txBox="1"/>
            <p:nvPr/>
          </p:nvSpPr>
          <p:spPr>
            <a:xfrm>
              <a:off x="0" y="66675"/>
              <a:ext cx="8798760" cy="2972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250"/>
                </a:lnSpc>
              </a:pPr>
              <a:r>
                <a:rPr lang="en-US" sz="15000" spc="-750">
                  <a:solidFill>
                    <a:srgbClr val="00437A"/>
                  </a:solidFill>
                  <a:latin typeface="Kollektif"/>
                </a:rPr>
                <a:t>qué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246730"/>
              <a:ext cx="8798760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80439" y="7185749"/>
            <a:ext cx="9503448" cy="2841081"/>
            <a:chOff x="0" y="0"/>
            <a:chExt cx="12671265" cy="37881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6675"/>
              <a:ext cx="12671265" cy="2972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250"/>
                </a:lnSpc>
              </a:pPr>
              <a:r>
                <a:rPr lang="en-US" sz="15000" spc="-750">
                  <a:solidFill>
                    <a:srgbClr val="00437A"/>
                  </a:solidFill>
                  <a:latin typeface="Kollektif"/>
                </a:rPr>
                <a:t>hacemos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246730"/>
              <a:ext cx="12671265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02993" y="1867395"/>
            <a:ext cx="4583432" cy="841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0"/>
              </a:lnSpc>
            </a:pPr>
            <a:r>
              <a:rPr lang="en-US" sz="60000" dirty="0">
                <a:solidFill>
                  <a:srgbClr val="00437A"/>
                </a:solidFill>
                <a:latin typeface="League Spartan Bold"/>
              </a:rPr>
              <a:t>4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4179439" y="6275352"/>
            <a:ext cx="202898" cy="5998712"/>
          </a:xfrm>
          <a:custGeom>
            <a:avLst/>
            <a:gdLst/>
            <a:ahLst/>
            <a:cxnLst/>
            <a:rect l="l" t="t" r="r" b="b"/>
            <a:pathLst>
              <a:path w="202898" h="5998712">
                <a:moveTo>
                  <a:pt x="0" y="0"/>
                </a:moveTo>
                <a:lnTo>
                  <a:pt x="202898" y="0"/>
                </a:lnTo>
                <a:lnTo>
                  <a:pt x="202898" y="5998712"/>
                </a:lnTo>
                <a:lnTo>
                  <a:pt x="0" y="5998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28258" r="-1428258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6514108" y="1137270"/>
            <a:ext cx="902515" cy="236513"/>
            <a:chOff x="0" y="0"/>
            <a:chExt cx="1938489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49530"/>
              <a:ext cx="1938489" cy="408940"/>
            </a:xfrm>
            <a:custGeom>
              <a:avLst/>
              <a:gdLst/>
              <a:ahLst/>
              <a:cxnLst/>
              <a:rect l="l" t="t" r="r" b="b"/>
              <a:pathLst>
                <a:path w="1938489" h="408940">
                  <a:moveTo>
                    <a:pt x="1732749" y="0"/>
                  </a:moveTo>
                  <a:cubicBezTo>
                    <a:pt x="1632419" y="0"/>
                    <a:pt x="1549869" y="72390"/>
                    <a:pt x="1530819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532089" y="242570"/>
                  </a:lnTo>
                  <a:cubicBezTo>
                    <a:pt x="1549869" y="337820"/>
                    <a:pt x="1633689" y="408940"/>
                    <a:pt x="1734019" y="408940"/>
                  </a:cubicBezTo>
                  <a:cubicBezTo>
                    <a:pt x="1847049" y="408940"/>
                    <a:pt x="1938489" y="317500"/>
                    <a:pt x="1938489" y="204470"/>
                  </a:cubicBezTo>
                  <a:cubicBezTo>
                    <a:pt x="1938489" y="91440"/>
                    <a:pt x="1847049" y="0"/>
                    <a:pt x="1732749" y="0"/>
                  </a:cubicBezTo>
                  <a:close/>
                </a:path>
              </a:pathLst>
            </a:custGeom>
            <a:solidFill>
              <a:srgbClr val="1699DA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Freeform 6"/>
          <p:cNvSpPr/>
          <p:nvPr/>
        </p:nvSpPr>
        <p:spPr>
          <a:xfrm>
            <a:off x="9585381" y="7066653"/>
            <a:ext cx="759390" cy="1705608"/>
          </a:xfrm>
          <a:custGeom>
            <a:avLst/>
            <a:gdLst/>
            <a:ahLst/>
            <a:cxnLst/>
            <a:rect l="l" t="t" r="r" b="b"/>
            <a:pathLst>
              <a:path w="759390" h="1705608">
                <a:moveTo>
                  <a:pt x="0" y="0"/>
                </a:moveTo>
                <a:lnTo>
                  <a:pt x="759389" y="0"/>
                </a:lnTo>
                <a:lnTo>
                  <a:pt x="759389" y="1705608"/>
                </a:lnTo>
                <a:lnTo>
                  <a:pt x="0" y="170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1633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2922764" y="7066653"/>
            <a:ext cx="943074" cy="1705608"/>
          </a:xfrm>
          <a:custGeom>
            <a:avLst/>
            <a:gdLst/>
            <a:ahLst/>
            <a:cxnLst/>
            <a:rect l="l" t="t" r="r" b="b"/>
            <a:pathLst>
              <a:path w="943074" h="1705608">
                <a:moveTo>
                  <a:pt x="0" y="0"/>
                </a:moveTo>
                <a:lnTo>
                  <a:pt x="943073" y="0"/>
                </a:lnTo>
                <a:lnTo>
                  <a:pt x="943073" y="1705608"/>
                </a:lnTo>
                <a:lnTo>
                  <a:pt x="0" y="1705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2677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4449287" y="8166964"/>
            <a:ext cx="6599070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4080439" y="9613653"/>
            <a:ext cx="950344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grpSp>
        <p:nvGrpSpPr>
          <p:cNvPr id="10" name="Group 10"/>
          <p:cNvGrpSpPr/>
          <p:nvPr/>
        </p:nvGrpSpPr>
        <p:grpSpPr>
          <a:xfrm>
            <a:off x="7580245" y="547129"/>
            <a:ext cx="9503448" cy="1674740"/>
            <a:chOff x="0" y="28575"/>
            <a:chExt cx="12671265" cy="223298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8575"/>
              <a:ext cx="12671265" cy="1214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125"/>
                </a:lnSpc>
              </a:pPr>
              <a:r>
                <a:rPr lang="en-US" sz="7500" spc="-375" dirty="0">
                  <a:solidFill>
                    <a:srgbClr val="00437A"/>
                  </a:solidFill>
                  <a:latin typeface="Kollektif"/>
                </a:rPr>
                <a:t>2023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720183"/>
              <a:ext cx="12671265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56674" y="1423789"/>
            <a:ext cx="3669880" cy="2794202"/>
            <a:chOff x="-586435" y="66675"/>
            <a:chExt cx="4893174" cy="3725602"/>
          </a:xfrm>
        </p:grpSpPr>
        <p:sp>
          <p:nvSpPr>
            <p:cNvPr id="14" name="TextBox 14"/>
            <p:cNvSpPr txBox="1"/>
            <p:nvPr/>
          </p:nvSpPr>
          <p:spPr>
            <a:xfrm>
              <a:off x="-586435" y="66675"/>
              <a:ext cx="4893174" cy="24451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4250"/>
                </a:lnSpc>
              </a:pPr>
              <a:r>
                <a:rPr lang="en-US" sz="15000" spc="-750" dirty="0">
                  <a:solidFill>
                    <a:srgbClr val="1699DA"/>
                  </a:solidFill>
                  <a:latin typeface="Kollektif"/>
                </a:rPr>
                <a:t>1682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246730"/>
              <a:ext cx="4306738" cy="545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760349" y="4185488"/>
            <a:ext cx="3182428" cy="416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grpSp>
        <p:nvGrpSpPr>
          <p:cNvPr id="17" name="Group 17"/>
          <p:cNvGrpSpPr/>
          <p:nvPr/>
        </p:nvGrpSpPr>
        <p:grpSpPr>
          <a:xfrm>
            <a:off x="13326554" y="1858431"/>
            <a:ext cx="5666381" cy="2127032"/>
            <a:chOff x="0" y="0"/>
            <a:chExt cx="7555175" cy="283604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9525"/>
              <a:ext cx="7555175" cy="2077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4000" spc="-200" dirty="0" err="1">
                  <a:solidFill>
                    <a:srgbClr val="00437A"/>
                  </a:solidFill>
                  <a:latin typeface="Kollektif"/>
                </a:rPr>
                <a:t>Proyectos</a:t>
              </a:r>
              <a:r>
                <a:rPr lang="en-US" sz="4000" spc="-200" dirty="0">
                  <a:solidFill>
                    <a:srgbClr val="00437A"/>
                  </a:solidFill>
                  <a:latin typeface="Kollektif"/>
                </a:rPr>
                <a:t> de </a:t>
              </a:r>
            </a:p>
            <a:p>
              <a:pPr>
                <a:lnSpc>
                  <a:spcPts val="3800"/>
                </a:lnSpc>
              </a:pPr>
              <a:r>
                <a:rPr lang="en-US" sz="4000" spc="-200" dirty="0" err="1">
                  <a:solidFill>
                    <a:srgbClr val="00437A"/>
                  </a:solidFill>
                  <a:latin typeface="Kollektif"/>
                </a:rPr>
                <a:t>asesoramiento</a:t>
              </a:r>
              <a:r>
                <a:rPr lang="en-US" sz="4000" spc="-200" dirty="0">
                  <a:solidFill>
                    <a:srgbClr val="00437A"/>
                  </a:solidFill>
                  <a:latin typeface="Kollektif"/>
                </a:rPr>
                <a:t> </a:t>
              </a:r>
            </a:p>
            <a:p>
              <a:pPr algn="l">
                <a:lnSpc>
                  <a:spcPts val="3800"/>
                </a:lnSpc>
              </a:pPr>
              <a:endParaRPr lang="en-US" sz="4000" spc="-200" dirty="0">
                <a:solidFill>
                  <a:srgbClr val="00437A"/>
                </a:solidFill>
                <a:latin typeface="Kollektif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294665"/>
              <a:ext cx="7555175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4760349" y="4806523"/>
            <a:ext cx="318242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grpSp>
        <p:nvGrpSpPr>
          <p:cNvPr id="21" name="Group 21"/>
          <p:cNvGrpSpPr/>
          <p:nvPr/>
        </p:nvGrpSpPr>
        <p:grpSpPr>
          <a:xfrm>
            <a:off x="6428383" y="3489720"/>
            <a:ext cx="3711991" cy="2791075"/>
            <a:chOff x="0" y="66675"/>
            <a:chExt cx="4949322" cy="3721433"/>
          </a:xfrm>
        </p:grpSpPr>
        <p:sp>
          <p:nvSpPr>
            <p:cNvPr id="22" name="TextBox 22"/>
            <p:cNvSpPr txBox="1"/>
            <p:nvPr/>
          </p:nvSpPr>
          <p:spPr>
            <a:xfrm>
              <a:off x="0" y="66675"/>
              <a:ext cx="4949322" cy="2445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250"/>
                </a:lnSpc>
              </a:pPr>
              <a:r>
                <a:rPr lang="en-US" sz="15000" spc="-750" dirty="0">
                  <a:solidFill>
                    <a:srgbClr val="1699DA"/>
                  </a:solidFill>
                  <a:latin typeface="Kollektif"/>
                </a:rPr>
                <a:t>982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3246730"/>
              <a:ext cx="4949322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635203" y="5372753"/>
            <a:ext cx="1683990" cy="59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4000" spc="-200" dirty="0">
                <a:solidFill>
                  <a:srgbClr val="00437A"/>
                </a:solidFill>
                <a:latin typeface="Kollektif"/>
              </a:rPr>
              <a:t>Seniors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02005" y="6093027"/>
            <a:ext cx="1683990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>
            <a:off x="10481656" y="3489720"/>
            <a:ext cx="2844898" cy="2791075"/>
            <a:chOff x="0" y="66675"/>
            <a:chExt cx="3793198" cy="3721433"/>
          </a:xfrm>
        </p:grpSpPr>
        <p:sp>
          <p:nvSpPr>
            <p:cNvPr id="27" name="TextBox 27"/>
            <p:cNvSpPr txBox="1"/>
            <p:nvPr/>
          </p:nvSpPr>
          <p:spPr>
            <a:xfrm>
              <a:off x="0" y="66675"/>
              <a:ext cx="3793198" cy="2445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250"/>
                </a:lnSpc>
              </a:pPr>
              <a:r>
                <a:rPr lang="en-US" sz="15000" spc="-750" dirty="0">
                  <a:solidFill>
                    <a:srgbClr val="1699DA"/>
                  </a:solidFill>
                  <a:latin typeface="Kollektif"/>
                </a:rPr>
                <a:t>156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3246730"/>
              <a:ext cx="3793198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597100" y="5367571"/>
            <a:ext cx="3182428" cy="1647582"/>
            <a:chOff x="0" y="0"/>
            <a:chExt cx="4243238" cy="219677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9525"/>
              <a:ext cx="4243238" cy="1438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00"/>
                </a:lnSpc>
              </a:pPr>
              <a:r>
                <a:rPr lang="en-US" sz="4000" spc="-200">
                  <a:solidFill>
                    <a:srgbClr val="00437A"/>
                  </a:solidFill>
                  <a:latin typeface="Kollektif"/>
                </a:rPr>
                <a:t>Empresas creadas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655399"/>
              <a:ext cx="4243238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961500" y="3522828"/>
            <a:ext cx="3669881" cy="2791075"/>
            <a:chOff x="0" y="66675"/>
            <a:chExt cx="4893175" cy="3721433"/>
          </a:xfrm>
        </p:grpSpPr>
        <p:sp>
          <p:nvSpPr>
            <p:cNvPr id="33" name="TextBox 33"/>
            <p:cNvSpPr txBox="1"/>
            <p:nvPr/>
          </p:nvSpPr>
          <p:spPr>
            <a:xfrm>
              <a:off x="0" y="66675"/>
              <a:ext cx="4893175" cy="2445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250"/>
                </a:lnSpc>
              </a:pPr>
              <a:r>
                <a:rPr lang="en-US" sz="15000" spc="-750" dirty="0">
                  <a:solidFill>
                    <a:srgbClr val="1699DA"/>
                  </a:solidFill>
                  <a:latin typeface="Kollektif"/>
                </a:rPr>
                <a:t>279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3246730"/>
              <a:ext cx="4893175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373013" y="5442688"/>
            <a:ext cx="3258368" cy="2127032"/>
            <a:chOff x="0" y="0"/>
            <a:chExt cx="4344490" cy="2836043"/>
          </a:xfrm>
        </p:grpSpPr>
        <p:sp>
          <p:nvSpPr>
            <p:cNvPr id="36" name="TextBox 36"/>
            <p:cNvSpPr txBox="1"/>
            <p:nvPr/>
          </p:nvSpPr>
          <p:spPr>
            <a:xfrm>
              <a:off x="0" y="9525"/>
              <a:ext cx="4344490" cy="2077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00"/>
                </a:lnSpc>
              </a:pPr>
              <a:r>
                <a:rPr lang="en-US" sz="4000" spc="-200">
                  <a:solidFill>
                    <a:srgbClr val="00437A"/>
                  </a:solidFill>
                  <a:latin typeface="Kollektif"/>
                </a:rPr>
                <a:t>Puestos de trabajo generados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2294665"/>
              <a:ext cx="4344490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287632" y="9578993"/>
            <a:ext cx="6174173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4"/>
              </a:lnSpc>
            </a:pPr>
            <a:r>
              <a:rPr lang="en-US" sz="1899" spc="-94" dirty="0">
                <a:solidFill>
                  <a:srgbClr val="00437A"/>
                </a:solidFill>
                <a:latin typeface="Kollektif"/>
              </a:rPr>
              <a:t>datos a 31/12/2023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0501712" y="7338128"/>
            <a:ext cx="2268651" cy="2252600"/>
            <a:chOff x="0" y="47625"/>
            <a:chExt cx="3024869" cy="3003468"/>
          </a:xfrm>
        </p:grpSpPr>
        <p:sp>
          <p:nvSpPr>
            <p:cNvPr id="40" name="TextBox 40"/>
            <p:cNvSpPr txBox="1"/>
            <p:nvPr/>
          </p:nvSpPr>
          <p:spPr>
            <a:xfrm>
              <a:off x="0" y="47625"/>
              <a:ext cx="3024869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564"/>
                </a:lnSpc>
              </a:pPr>
              <a:r>
                <a:rPr lang="en-US" sz="10067" spc="-503" dirty="0">
                  <a:solidFill>
                    <a:srgbClr val="1699DA"/>
                  </a:solidFill>
                  <a:latin typeface="Kollektif"/>
                </a:rPr>
                <a:t>740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2324620"/>
              <a:ext cx="3024869" cy="726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3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585381" y="8899664"/>
            <a:ext cx="6665164" cy="1647582"/>
            <a:chOff x="0" y="0"/>
            <a:chExt cx="8886885" cy="2196777"/>
          </a:xfrm>
        </p:grpSpPr>
        <p:sp>
          <p:nvSpPr>
            <p:cNvPr id="43" name="TextBox 43"/>
            <p:cNvSpPr txBox="1"/>
            <p:nvPr/>
          </p:nvSpPr>
          <p:spPr>
            <a:xfrm>
              <a:off x="0" y="9525"/>
              <a:ext cx="8886885" cy="1438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00"/>
                </a:lnSpc>
              </a:pPr>
              <a:r>
                <a:rPr lang="en-US" sz="4000" spc="-200" dirty="0" err="1">
                  <a:solidFill>
                    <a:srgbClr val="00437A"/>
                  </a:solidFill>
                  <a:latin typeface="Kollektif"/>
                </a:rPr>
                <a:t>Beneficiarios</a:t>
              </a:r>
              <a:r>
                <a:rPr lang="en-US" sz="4000" spc="-200" dirty="0">
                  <a:solidFill>
                    <a:srgbClr val="00437A"/>
                  </a:solidFill>
                  <a:latin typeface="Kollektif"/>
                </a:rPr>
                <a:t> </a:t>
              </a:r>
              <a:r>
                <a:rPr lang="en-US" sz="4000" spc="-200" dirty="0" err="1">
                  <a:solidFill>
                    <a:srgbClr val="00437A"/>
                  </a:solidFill>
                  <a:latin typeface="Kollektif"/>
                </a:rPr>
                <a:t>directos</a:t>
              </a:r>
              <a:r>
                <a:rPr lang="en-US" sz="4000" spc="-200" dirty="0">
                  <a:solidFill>
                    <a:srgbClr val="00437A"/>
                  </a:solidFill>
                  <a:latin typeface="Kollektif"/>
                </a:rPr>
                <a:t> </a:t>
              </a:r>
              <a:r>
                <a:rPr lang="en-US" sz="4000" spc="-200" dirty="0" err="1">
                  <a:solidFill>
                    <a:srgbClr val="00437A"/>
                  </a:solidFill>
                  <a:latin typeface="Kollektif"/>
                </a:rPr>
                <a:t>atendidos</a:t>
              </a:r>
              <a:r>
                <a:rPr lang="en-US" sz="4000" spc="-200" dirty="0">
                  <a:solidFill>
                    <a:srgbClr val="00437A"/>
                  </a:solidFill>
                  <a:latin typeface="Kollektif"/>
                </a:rPr>
                <a:t> </a:t>
              </a:r>
              <a:r>
                <a:rPr lang="en-US" sz="4000" spc="-200" dirty="0" err="1">
                  <a:solidFill>
                    <a:srgbClr val="00437A"/>
                  </a:solidFill>
                  <a:latin typeface="Kollektif"/>
                </a:rPr>
                <a:t>en</a:t>
              </a:r>
              <a:r>
                <a:rPr lang="en-US" sz="4000" spc="-200" dirty="0">
                  <a:solidFill>
                    <a:srgbClr val="00437A"/>
                  </a:solidFill>
                  <a:latin typeface="Kollektif"/>
                </a:rPr>
                <a:t> </a:t>
              </a:r>
              <a:r>
                <a:rPr lang="en-US" sz="4000" spc="-200" dirty="0" err="1">
                  <a:solidFill>
                    <a:srgbClr val="00437A"/>
                  </a:solidFill>
                  <a:latin typeface="Kollektif"/>
                </a:rPr>
                <a:t>procesos</a:t>
              </a:r>
              <a:r>
                <a:rPr lang="en-US" sz="4000" spc="-200" dirty="0">
                  <a:solidFill>
                    <a:srgbClr val="00437A"/>
                  </a:solidFill>
                  <a:latin typeface="Kollektif"/>
                </a:rPr>
                <a:t> de </a:t>
              </a:r>
              <a:r>
                <a:rPr lang="en-US" sz="4000" spc="-200" dirty="0" err="1">
                  <a:solidFill>
                    <a:srgbClr val="00437A"/>
                  </a:solidFill>
                  <a:latin typeface="Kollektif"/>
                </a:rPr>
                <a:t>asesoramiento</a:t>
              </a:r>
              <a:endParaRPr lang="en-US" sz="4000" spc="-200" dirty="0">
                <a:solidFill>
                  <a:srgbClr val="00437A"/>
                </a:solidFill>
                <a:latin typeface="Kollektif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655399"/>
              <a:ext cx="8886885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4082911" y="7338128"/>
            <a:ext cx="2268651" cy="2252600"/>
            <a:chOff x="0" y="47625"/>
            <a:chExt cx="3024869" cy="3003468"/>
          </a:xfrm>
        </p:grpSpPr>
        <p:sp>
          <p:nvSpPr>
            <p:cNvPr id="46" name="TextBox 46"/>
            <p:cNvSpPr txBox="1"/>
            <p:nvPr/>
          </p:nvSpPr>
          <p:spPr>
            <a:xfrm>
              <a:off x="0" y="47625"/>
              <a:ext cx="3024869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564"/>
                </a:lnSpc>
              </a:pPr>
              <a:r>
                <a:rPr lang="en-US" sz="10067" spc="-503" dirty="0">
                  <a:solidFill>
                    <a:srgbClr val="1699DA"/>
                  </a:solidFill>
                  <a:latin typeface="Kollektif"/>
                </a:rPr>
                <a:t>798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2324620"/>
              <a:ext cx="3024869" cy="726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5400000">
            <a:off x="4179439" y="6275352"/>
            <a:ext cx="202898" cy="5998712"/>
          </a:xfrm>
          <a:custGeom>
            <a:avLst/>
            <a:gdLst/>
            <a:ahLst/>
            <a:cxnLst/>
            <a:rect l="l" t="t" r="r" b="b"/>
            <a:pathLst>
              <a:path w="202898" h="5998712">
                <a:moveTo>
                  <a:pt x="0" y="0"/>
                </a:moveTo>
                <a:lnTo>
                  <a:pt x="202898" y="0"/>
                </a:lnTo>
                <a:lnTo>
                  <a:pt x="202898" y="5998712"/>
                </a:lnTo>
                <a:lnTo>
                  <a:pt x="0" y="5998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28258" r="-1428258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1385907" y="8494394"/>
            <a:ext cx="902515" cy="236513"/>
            <a:chOff x="0" y="0"/>
            <a:chExt cx="1938489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49530"/>
              <a:ext cx="1938489" cy="408940"/>
            </a:xfrm>
            <a:custGeom>
              <a:avLst/>
              <a:gdLst/>
              <a:ahLst/>
              <a:cxnLst/>
              <a:rect l="l" t="t" r="r" b="b"/>
              <a:pathLst>
                <a:path w="1938489" h="408940">
                  <a:moveTo>
                    <a:pt x="1732749" y="0"/>
                  </a:moveTo>
                  <a:cubicBezTo>
                    <a:pt x="1632419" y="0"/>
                    <a:pt x="1549869" y="72390"/>
                    <a:pt x="1530819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532089" y="242570"/>
                  </a:lnTo>
                  <a:cubicBezTo>
                    <a:pt x="1549869" y="337820"/>
                    <a:pt x="1633689" y="408940"/>
                    <a:pt x="1734019" y="408940"/>
                  </a:cubicBezTo>
                  <a:cubicBezTo>
                    <a:pt x="1847049" y="408940"/>
                    <a:pt x="1938489" y="317500"/>
                    <a:pt x="1938489" y="204470"/>
                  </a:cubicBezTo>
                  <a:cubicBezTo>
                    <a:pt x="1938489" y="91440"/>
                    <a:pt x="1847049" y="0"/>
                    <a:pt x="1732749" y="0"/>
                  </a:cubicBezTo>
                  <a:close/>
                </a:path>
              </a:pathLst>
            </a:custGeom>
            <a:solidFill>
              <a:srgbClr val="1699DA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769" y="7904253"/>
            <a:ext cx="9503448" cy="1674740"/>
            <a:chOff x="0" y="28575"/>
            <a:chExt cx="12671265" cy="2232986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2671265" cy="1214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125"/>
                </a:lnSpc>
              </a:pPr>
              <a:r>
                <a:rPr lang="en-US" sz="7500" spc="-375" dirty="0">
                  <a:solidFill>
                    <a:srgbClr val="00437A"/>
                  </a:solidFill>
                  <a:latin typeface="Kollektif"/>
                </a:rPr>
                <a:t>2023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20183"/>
              <a:ext cx="12671265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87632" y="9578993"/>
            <a:ext cx="6174173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4"/>
              </a:lnSpc>
            </a:pPr>
            <a:r>
              <a:rPr lang="en-US" sz="1899" spc="-94" dirty="0">
                <a:solidFill>
                  <a:srgbClr val="00437A"/>
                </a:solidFill>
                <a:latin typeface="Kollektif"/>
              </a:rPr>
              <a:t>datos a 31/12/2023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87077" y="2407332"/>
            <a:ext cx="11956926" cy="25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endParaRPr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01BFA73-0372-2BFB-6BE3-D5B54DF3CD0A}"/>
              </a:ext>
            </a:extLst>
          </p:cNvPr>
          <p:cNvGrpSpPr/>
          <p:nvPr/>
        </p:nvGrpSpPr>
        <p:grpSpPr>
          <a:xfrm>
            <a:off x="6477000" y="726070"/>
            <a:ext cx="11319117" cy="8283349"/>
            <a:chOff x="6244799" y="2190919"/>
            <a:chExt cx="10739524" cy="7676999"/>
          </a:xfrm>
        </p:grpSpPr>
        <p:sp>
          <p:nvSpPr>
            <p:cNvPr id="3" name="Freeform 3"/>
            <p:cNvSpPr/>
            <p:nvPr/>
          </p:nvSpPr>
          <p:spPr>
            <a:xfrm>
              <a:off x="6244799" y="2190919"/>
              <a:ext cx="10675311" cy="7676999"/>
            </a:xfrm>
            <a:custGeom>
              <a:avLst/>
              <a:gdLst/>
              <a:ahLst/>
              <a:cxnLst/>
              <a:rect l="l" t="t" r="r" b="b"/>
              <a:pathLst>
                <a:path w="10675311" h="7676999">
                  <a:moveTo>
                    <a:pt x="0" y="0"/>
                  </a:moveTo>
                  <a:lnTo>
                    <a:pt x="10675312" y="0"/>
                  </a:lnTo>
                  <a:lnTo>
                    <a:pt x="10675312" y="7676999"/>
                  </a:lnTo>
                  <a:lnTo>
                    <a:pt x="0" y="7676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6E8ECED-7BCB-3E76-653D-55DEAC6E2AC9}"/>
                </a:ext>
              </a:extLst>
            </p:cNvPr>
            <p:cNvSpPr txBox="1"/>
            <p:nvPr/>
          </p:nvSpPr>
          <p:spPr>
            <a:xfrm>
              <a:off x="6601691" y="4123181"/>
              <a:ext cx="139930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1.682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0C4F6D7-FCB0-23F7-CEED-5892A9511C91}"/>
                </a:ext>
              </a:extLst>
            </p:cNvPr>
            <p:cNvSpPr txBox="1"/>
            <p:nvPr/>
          </p:nvSpPr>
          <p:spPr>
            <a:xfrm>
              <a:off x="8686800" y="4123180"/>
              <a:ext cx="14785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13.521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FC401B8-311F-15EB-96CF-E8FA96FB8740}"/>
                </a:ext>
              </a:extLst>
            </p:cNvPr>
            <p:cNvSpPr txBox="1"/>
            <p:nvPr/>
          </p:nvSpPr>
          <p:spPr>
            <a:xfrm>
              <a:off x="10843174" y="4115518"/>
              <a:ext cx="14785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1.682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9168EA13-4A06-6B75-B8B6-4EC8CFA35EB7}"/>
                </a:ext>
              </a:extLst>
            </p:cNvPr>
            <p:cNvSpPr txBox="1"/>
            <p:nvPr/>
          </p:nvSpPr>
          <p:spPr>
            <a:xfrm>
              <a:off x="10668000" y="49149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accent1">
                      <a:lumMod val="75000"/>
                    </a:schemeClr>
                  </a:solidFill>
                </a:rPr>
                <a:t>740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4CAA040-C06C-55C5-8D1C-060BC16A3EA9}"/>
                </a:ext>
              </a:extLst>
            </p:cNvPr>
            <p:cNvSpPr txBox="1"/>
            <p:nvPr/>
          </p:nvSpPr>
          <p:spPr>
            <a:xfrm>
              <a:off x="11512216" y="4953268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accent1">
                      <a:lumMod val="75000"/>
                    </a:schemeClr>
                  </a:solidFill>
                </a:rPr>
                <a:t>798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12027CC-B904-F87F-87DF-2A5FDED4D167}"/>
                </a:ext>
              </a:extLst>
            </p:cNvPr>
            <p:cNvSpPr txBox="1"/>
            <p:nvPr/>
          </p:nvSpPr>
          <p:spPr>
            <a:xfrm>
              <a:off x="10668000" y="5513135"/>
              <a:ext cx="175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accent1">
                      <a:lumMod val="75000"/>
                    </a:schemeClr>
                  </a:solidFill>
                </a:rPr>
                <a:t>144 </a:t>
              </a:r>
              <a:r>
                <a:rPr lang="es-ES" sz="1100" b="1" dirty="0">
                  <a:solidFill>
                    <a:schemeClr val="accent1">
                      <a:lumMod val="75000"/>
                    </a:schemeClr>
                  </a:solidFill>
                </a:rPr>
                <a:t>sin género indicado</a:t>
              </a:r>
              <a:endParaRPr lang="es-E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FB0DCBD0-202C-2730-1E49-8346454348B9}"/>
                </a:ext>
              </a:extLst>
            </p:cNvPr>
            <p:cNvSpPr txBox="1"/>
            <p:nvPr/>
          </p:nvSpPr>
          <p:spPr>
            <a:xfrm>
              <a:off x="12999548" y="4115517"/>
              <a:ext cx="14785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375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3EC2BDC0-E335-3962-E0BB-981F91BC210B}"/>
                </a:ext>
              </a:extLst>
            </p:cNvPr>
            <p:cNvSpPr txBox="1"/>
            <p:nvPr/>
          </p:nvSpPr>
          <p:spPr>
            <a:xfrm>
              <a:off x="15316200" y="4086232"/>
              <a:ext cx="14785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156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B026527-93BE-68FD-0AEB-CABC95F71983}"/>
                </a:ext>
              </a:extLst>
            </p:cNvPr>
            <p:cNvSpPr txBox="1"/>
            <p:nvPr/>
          </p:nvSpPr>
          <p:spPr>
            <a:xfrm>
              <a:off x="10805020" y="6948521"/>
              <a:ext cx="14785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1.145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12AD4537-BA2F-20AE-BD7A-8BD4A172E448}"/>
                </a:ext>
              </a:extLst>
            </p:cNvPr>
            <p:cNvSpPr txBox="1"/>
            <p:nvPr/>
          </p:nvSpPr>
          <p:spPr>
            <a:xfrm>
              <a:off x="12999548" y="6960696"/>
              <a:ext cx="163085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23.827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0F73A46D-DF0E-1F50-D419-73D1528BDEF9}"/>
                </a:ext>
              </a:extLst>
            </p:cNvPr>
            <p:cNvSpPr txBox="1"/>
            <p:nvPr/>
          </p:nvSpPr>
          <p:spPr>
            <a:xfrm>
              <a:off x="15353471" y="6963129"/>
              <a:ext cx="163085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3.506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077B86B7-4AE0-103B-84E0-9DBEC8CB8710}"/>
                </a:ext>
              </a:extLst>
            </p:cNvPr>
            <p:cNvSpPr txBox="1"/>
            <p:nvPr/>
          </p:nvSpPr>
          <p:spPr>
            <a:xfrm>
              <a:off x="10800360" y="8522371"/>
              <a:ext cx="14785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76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9327F23C-BFF4-CAF3-73C6-E62DD1ED1264}"/>
                </a:ext>
              </a:extLst>
            </p:cNvPr>
            <p:cNvSpPr txBox="1"/>
            <p:nvPr/>
          </p:nvSpPr>
          <p:spPr>
            <a:xfrm>
              <a:off x="13075694" y="8517454"/>
              <a:ext cx="14785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1.201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D1F0CF65-C211-112C-3212-1C356AA81376}"/>
                </a:ext>
              </a:extLst>
            </p:cNvPr>
            <p:cNvSpPr txBox="1"/>
            <p:nvPr/>
          </p:nvSpPr>
          <p:spPr>
            <a:xfrm>
              <a:off x="15387438" y="8550533"/>
              <a:ext cx="14785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209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E31C5884-2918-D303-DA56-1191551DA9A7}"/>
                </a:ext>
              </a:extLst>
            </p:cNvPr>
            <p:cNvSpPr txBox="1"/>
            <p:nvPr/>
          </p:nvSpPr>
          <p:spPr>
            <a:xfrm>
              <a:off x="6580589" y="6948521"/>
              <a:ext cx="139930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279</a:t>
              </a:r>
            </a:p>
          </p:txBody>
        </p:sp>
      </p:grpSp>
      <p:sp>
        <p:nvSpPr>
          <p:cNvPr id="31" name="TextBox 12"/>
          <p:cNvSpPr txBox="1"/>
          <p:nvPr/>
        </p:nvSpPr>
        <p:spPr>
          <a:xfrm>
            <a:off x="620072" y="551218"/>
            <a:ext cx="6310972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95"/>
              </a:lnSpc>
            </a:pPr>
            <a:r>
              <a:rPr lang="en-US" sz="7889" spc="-394" dirty="0">
                <a:solidFill>
                  <a:srgbClr val="00437A"/>
                </a:solidFill>
                <a:latin typeface="Kollektif"/>
              </a:rPr>
              <a:t>Programas de Asesoramiento y Mentoring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861514" y="1867395"/>
            <a:ext cx="4583432" cy="8375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0"/>
              </a:lnSpc>
            </a:pPr>
            <a:r>
              <a:rPr lang="en-US" sz="60000">
                <a:solidFill>
                  <a:srgbClr val="00437A"/>
                </a:solidFill>
                <a:latin typeface="League Spartan Bold"/>
              </a:rPr>
              <a:t>5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4328109" y="6539245"/>
            <a:ext cx="202898" cy="5998712"/>
          </a:xfrm>
          <a:custGeom>
            <a:avLst/>
            <a:gdLst/>
            <a:ahLst/>
            <a:cxnLst/>
            <a:rect l="l" t="t" r="r" b="b"/>
            <a:pathLst>
              <a:path w="202898" h="5998712">
                <a:moveTo>
                  <a:pt x="0" y="0"/>
                </a:moveTo>
                <a:lnTo>
                  <a:pt x="202898" y="0"/>
                </a:lnTo>
                <a:lnTo>
                  <a:pt x="202898" y="5998713"/>
                </a:lnTo>
                <a:lnTo>
                  <a:pt x="0" y="5998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28258" r="-1428258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9144000" y="8506850"/>
            <a:ext cx="10891080" cy="1860605"/>
            <a:chOff x="0" y="0"/>
            <a:chExt cx="14521441" cy="2480806"/>
          </a:xfrm>
        </p:grpSpPr>
        <p:sp>
          <p:nvSpPr>
            <p:cNvPr id="5" name="TextBox 5"/>
            <p:cNvSpPr txBox="1"/>
            <p:nvPr/>
          </p:nvSpPr>
          <p:spPr>
            <a:xfrm>
              <a:off x="0" y="38100"/>
              <a:ext cx="14521441" cy="1953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311"/>
                </a:lnSpc>
              </a:pPr>
              <a:r>
                <a:rPr lang="en-US" sz="9801" spc="-490">
                  <a:solidFill>
                    <a:srgbClr val="00437A"/>
                  </a:solidFill>
                  <a:latin typeface="Kollektif"/>
                </a:rPr>
                <a:t>ejes de actuación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126663"/>
              <a:ext cx="14521441" cy="354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048358" y="4831451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4760349" y="4831451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1095983" y="5454223"/>
            <a:ext cx="318242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4760349" y="5454223"/>
            <a:ext cx="318242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2067533" y="7647604"/>
            <a:ext cx="318242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5731899" y="7024832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1095983" y="9954278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6954001" y="915358"/>
            <a:ext cx="3461178" cy="3381066"/>
            <a:chOff x="0" y="0"/>
            <a:chExt cx="4828540" cy="4716780"/>
          </a:xfrm>
        </p:grpSpPr>
        <p:sp>
          <p:nvSpPr>
            <p:cNvPr id="15" name="Freeform 1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23225" r="-23225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364749" y="868398"/>
            <a:ext cx="3363994" cy="3286132"/>
            <a:chOff x="0" y="0"/>
            <a:chExt cx="4828540" cy="4716780"/>
          </a:xfrm>
        </p:grpSpPr>
        <p:sp>
          <p:nvSpPr>
            <p:cNvPr id="17" name="Freeform 1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l="-23133" r="-23133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6939695" y="5344511"/>
            <a:ext cx="3461178" cy="3381066"/>
            <a:chOff x="0" y="0"/>
            <a:chExt cx="4828540" cy="4716780"/>
          </a:xfrm>
        </p:grpSpPr>
        <p:sp>
          <p:nvSpPr>
            <p:cNvPr id="19" name="Freeform 19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r="-46542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42518" y="3055087"/>
            <a:ext cx="4136270" cy="413627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37A">
                <a:alpha val="68627"/>
              </a:srgbClr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245581" y="3708271"/>
            <a:ext cx="4115488" cy="2939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</a:pPr>
            <a:r>
              <a:rPr lang="en-US" sz="5779" spc="-288">
                <a:solidFill>
                  <a:srgbClr val="FFFFFF"/>
                </a:solidFill>
                <a:latin typeface="Kollektif"/>
              </a:rPr>
              <a:t>estar más cerca de quien más lo necesita ...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21943" y="1136552"/>
            <a:ext cx="2836091" cy="80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3"/>
              </a:lnSpc>
            </a:pPr>
            <a:r>
              <a:rPr lang="en-US" sz="3003" spc="-150">
                <a:solidFill>
                  <a:srgbClr val="00437A"/>
                </a:solidFill>
                <a:latin typeface="Kollektif"/>
              </a:rPr>
              <a:t>envejecimiento</a:t>
            </a:r>
          </a:p>
          <a:p>
            <a:pPr algn="r">
              <a:lnSpc>
                <a:spcPts val="2853"/>
              </a:lnSpc>
            </a:pPr>
            <a:r>
              <a:rPr lang="en-US" sz="3003" spc="-150">
                <a:solidFill>
                  <a:srgbClr val="00437A"/>
                </a:solidFill>
                <a:latin typeface="Kollektif"/>
              </a:rPr>
              <a:t>activo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871187" y="1007799"/>
            <a:ext cx="2705610" cy="80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3"/>
              </a:lnSpc>
            </a:pPr>
            <a:r>
              <a:rPr lang="en-US" sz="3003" spc="-150">
                <a:solidFill>
                  <a:srgbClr val="00437A"/>
                </a:solidFill>
                <a:latin typeface="Kollektif"/>
              </a:rPr>
              <a:t>contribución</a:t>
            </a:r>
          </a:p>
          <a:p>
            <a:pPr>
              <a:lnSpc>
                <a:spcPts val="2853"/>
              </a:lnSpc>
            </a:pPr>
            <a:r>
              <a:rPr lang="en-US" sz="3003" spc="-150">
                <a:solidFill>
                  <a:srgbClr val="00437A"/>
                </a:solidFill>
                <a:latin typeface="Kollektif"/>
              </a:rPr>
              <a:t>social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79972" y="5671194"/>
            <a:ext cx="2914554" cy="80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3"/>
              </a:lnSpc>
            </a:pPr>
            <a:r>
              <a:rPr lang="en-US" sz="3003" spc="-150">
                <a:solidFill>
                  <a:srgbClr val="00437A"/>
                </a:solidFill>
                <a:latin typeface="Kollektif"/>
              </a:rPr>
              <a:t>habilidades </a:t>
            </a:r>
          </a:p>
          <a:p>
            <a:pPr algn="ctr">
              <a:lnSpc>
                <a:spcPts val="2853"/>
              </a:lnSpc>
            </a:pPr>
            <a:r>
              <a:rPr lang="en-US" sz="3003" spc="-150">
                <a:solidFill>
                  <a:srgbClr val="00437A"/>
                </a:solidFill>
                <a:latin typeface="Kollektif"/>
              </a:rPr>
              <a:t>para el futuro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181824" y="5982814"/>
            <a:ext cx="6110717" cy="2436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5"/>
              </a:lnSpc>
            </a:pPr>
            <a:r>
              <a:rPr lang="en-US" sz="4806" spc="-240">
                <a:solidFill>
                  <a:srgbClr val="00437A"/>
                </a:solidFill>
                <a:latin typeface="Kollektif"/>
              </a:rPr>
              <a:t>apostanto por la innovación y el compromiso para ofrecer servicios de calidad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79972" y="1932973"/>
            <a:ext cx="2578062" cy="188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38"/>
              </a:lnSpc>
              <a:spcBef>
                <a:spcPct val="0"/>
              </a:spcBef>
            </a:pPr>
            <a:r>
              <a:rPr lang="en-US" sz="1802">
                <a:solidFill>
                  <a:srgbClr val="62624F"/>
                </a:solidFill>
                <a:latin typeface="Kollektif"/>
              </a:rPr>
              <a:t>Impulsamos el aprendizaje y nuevas experiencias de las personas mayores, para rediseñar la vida adulta a través de proyectos de inclusión, participación y seguridad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871187" y="1804220"/>
            <a:ext cx="2578062" cy="165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38"/>
              </a:lnSpc>
              <a:spcBef>
                <a:spcPct val="0"/>
              </a:spcBef>
            </a:pPr>
            <a:r>
              <a:rPr lang="en-US" sz="1802">
                <a:solidFill>
                  <a:srgbClr val="62624F"/>
                </a:solidFill>
                <a:latin typeface="Kollektif"/>
              </a:rPr>
              <a:t>Focalizamos esfuerzos por desarrollar una acción social participativa con proyectos de impacto social e integración sociolaboral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179972" y="6528973"/>
            <a:ext cx="2578062" cy="233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38"/>
              </a:lnSpc>
              <a:spcBef>
                <a:spcPct val="0"/>
              </a:spcBef>
            </a:pPr>
            <a:r>
              <a:rPr lang="en-US" sz="1802">
                <a:solidFill>
                  <a:srgbClr val="62624F"/>
                </a:solidFill>
                <a:latin typeface="Kollektif"/>
              </a:rPr>
              <a:t>Apoyamos la educación y formación de los jóvenes para la integración y el desarrollo de nuestras sociedades a través de proyectos de emprendimiento y mentoring enfocados en la creación de empleo e igualdad social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9442" y="242997"/>
            <a:ext cx="13967135" cy="2496920"/>
            <a:chOff x="0" y="0"/>
            <a:chExt cx="18622846" cy="3329226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18622846" cy="2815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95"/>
                </a:lnSpc>
              </a:pPr>
              <a:r>
                <a:rPr lang="en-US" sz="7889" spc="-394" dirty="0">
                  <a:solidFill>
                    <a:srgbClr val="00437A"/>
                  </a:solidFill>
                  <a:latin typeface="Kollektif"/>
                </a:rPr>
                <a:t>Programas de </a:t>
              </a:r>
              <a:r>
                <a:rPr lang="en-US" sz="7889" spc="-394" dirty="0" err="1">
                  <a:solidFill>
                    <a:srgbClr val="00437A"/>
                  </a:solidFill>
                  <a:latin typeface="Kollektif"/>
                </a:rPr>
                <a:t>Formación</a:t>
              </a:r>
              <a:r>
                <a:rPr lang="en-US" sz="7889" spc="-394" dirty="0">
                  <a:solidFill>
                    <a:srgbClr val="00437A"/>
                  </a:solidFill>
                  <a:latin typeface="Kollektif"/>
                </a:rPr>
                <a:t> para</a:t>
              </a:r>
            </a:p>
            <a:p>
              <a:pPr algn="l">
                <a:lnSpc>
                  <a:spcPts val="7495"/>
                </a:lnSpc>
              </a:pPr>
              <a:r>
                <a:rPr lang="en-US" sz="7889" spc="-394" dirty="0" err="1">
                  <a:solidFill>
                    <a:srgbClr val="00437A"/>
                  </a:solidFill>
                  <a:latin typeface="Kollektif"/>
                </a:rPr>
                <a:t>emprendedores</a:t>
              </a:r>
              <a:endParaRPr lang="en-US" sz="7889" spc="-394" dirty="0">
                <a:solidFill>
                  <a:srgbClr val="00437A"/>
                </a:solidFill>
                <a:latin typeface="Kollektif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984555"/>
              <a:ext cx="18622846" cy="34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646527" y="1449318"/>
            <a:ext cx="4583432" cy="854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0"/>
              </a:lnSpc>
            </a:pPr>
            <a:r>
              <a:rPr lang="en-US" sz="60000" dirty="0">
                <a:solidFill>
                  <a:srgbClr val="00437A"/>
                </a:solidFill>
                <a:latin typeface="League Spartan"/>
              </a:rPr>
              <a:t>6</a:t>
            </a:r>
          </a:p>
        </p:txBody>
      </p:sp>
      <p:sp>
        <p:nvSpPr>
          <p:cNvPr id="6" name="Freeform 6"/>
          <p:cNvSpPr/>
          <p:nvPr/>
        </p:nvSpPr>
        <p:spPr>
          <a:xfrm rot="-5400000">
            <a:off x="4179439" y="6275352"/>
            <a:ext cx="202898" cy="5998712"/>
          </a:xfrm>
          <a:custGeom>
            <a:avLst/>
            <a:gdLst/>
            <a:ahLst/>
            <a:cxnLst/>
            <a:rect l="l" t="t" r="r" b="b"/>
            <a:pathLst>
              <a:path w="202898" h="5998712">
                <a:moveTo>
                  <a:pt x="0" y="0"/>
                </a:moveTo>
                <a:lnTo>
                  <a:pt x="202898" y="0"/>
                </a:lnTo>
                <a:lnTo>
                  <a:pt x="202898" y="5998712"/>
                </a:lnTo>
                <a:lnTo>
                  <a:pt x="0" y="5998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28258" r="-1428258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-1626890" y="3929581"/>
            <a:ext cx="950344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10145842" y="2451212"/>
            <a:ext cx="902515" cy="236513"/>
            <a:chOff x="0" y="0"/>
            <a:chExt cx="1938489" cy="508000"/>
          </a:xfrm>
        </p:grpSpPr>
        <p:sp>
          <p:nvSpPr>
            <p:cNvPr id="9" name="Freeform 9"/>
            <p:cNvSpPr/>
            <p:nvPr/>
          </p:nvSpPr>
          <p:spPr>
            <a:xfrm>
              <a:off x="0" y="49530"/>
              <a:ext cx="1938489" cy="408940"/>
            </a:xfrm>
            <a:custGeom>
              <a:avLst/>
              <a:gdLst/>
              <a:ahLst/>
              <a:cxnLst/>
              <a:rect l="l" t="t" r="r" b="b"/>
              <a:pathLst>
                <a:path w="1938489" h="408940">
                  <a:moveTo>
                    <a:pt x="1732749" y="0"/>
                  </a:moveTo>
                  <a:cubicBezTo>
                    <a:pt x="1632419" y="0"/>
                    <a:pt x="1549869" y="72390"/>
                    <a:pt x="1530819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532089" y="242570"/>
                  </a:lnTo>
                  <a:cubicBezTo>
                    <a:pt x="1549869" y="337820"/>
                    <a:pt x="1633689" y="408940"/>
                    <a:pt x="1734019" y="408940"/>
                  </a:cubicBezTo>
                  <a:cubicBezTo>
                    <a:pt x="1847049" y="408940"/>
                    <a:pt x="1938489" y="317500"/>
                    <a:pt x="1938489" y="204470"/>
                  </a:cubicBezTo>
                  <a:cubicBezTo>
                    <a:pt x="1938489" y="91440"/>
                    <a:pt x="1847049" y="0"/>
                    <a:pt x="1732749" y="0"/>
                  </a:cubicBezTo>
                  <a:close/>
                </a:path>
              </a:pathLst>
            </a:custGeom>
            <a:solidFill>
              <a:srgbClr val="1699DA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11178" y="4151231"/>
            <a:ext cx="902515" cy="236513"/>
            <a:chOff x="0" y="0"/>
            <a:chExt cx="1938489" cy="508000"/>
          </a:xfrm>
        </p:grpSpPr>
        <p:sp>
          <p:nvSpPr>
            <p:cNvPr id="11" name="Freeform 11"/>
            <p:cNvSpPr/>
            <p:nvPr/>
          </p:nvSpPr>
          <p:spPr>
            <a:xfrm>
              <a:off x="0" y="49530"/>
              <a:ext cx="1938489" cy="408940"/>
            </a:xfrm>
            <a:custGeom>
              <a:avLst/>
              <a:gdLst/>
              <a:ahLst/>
              <a:cxnLst/>
              <a:rect l="l" t="t" r="r" b="b"/>
              <a:pathLst>
                <a:path w="1938489" h="408940">
                  <a:moveTo>
                    <a:pt x="1732749" y="0"/>
                  </a:moveTo>
                  <a:cubicBezTo>
                    <a:pt x="1632419" y="0"/>
                    <a:pt x="1549869" y="72390"/>
                    <a:pt x="1530819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532089" y="242570"/>
                  </a:lnTo>
                  <a:cubicBezTo>
                    <a:pt x="1549869" y="337820"/>
                    <a:pt x="1633689" y="408940"/>
                    <a:pt x="1734019" y="408940"/>
                  </a:cubicBezTo>
                  <a:cubicBezTo>
                    <a:pt x="1847049" y="408940"/>
                    <a:pt x="1938489" y="317500"/>
                    <a:pt x="1938489" y="204470"/>
                  </a:cubicBezTo>
                  <a:cubicBezTo>
                    <a:pt x="1938489" y="91440"/>
                    <a:pt x="1847049" y="0"/>
                    <a:pt x="1732749" y="0"/>
                  </a:cubicBezTo>
                  <a:close/>
                </a:path>
              </a:pathLst>
            </a:custGeom>
            <a:solidFill>
              <a:srgbClr val="1699DA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588457" y="3740581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665680" y="3867901"/>
            <a:ext cx="318242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grpSp>
        <p:nvGrpSpPr>
          <p:cNvPr id="14" name="Group 14"/>
          <p:cNvGrpSpPr/>
          <p:nvPr/>
        </p:nvGrpSpPr>
        <p:grpSpPr>
          <a:xfrm>
            <a:off x="4561555" y="4542536"/>
            <a:ext cx="2561318" cy="2244685"/>
            <a:chOff x="0" y="47625"/>
            <a:chExt cx="3415091" cy="299291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7625"/>
              <a:ext cx="3415091" cy="1949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437"/>
                </a:lnSpc>
              </a:pPr>
              <a:r>
                <a:rPr lang="en-US" sz="12039" spc="-601" dirty="0">
                  <a:solidFill>
                    <a:srgbClr val="1699DA"/>
                  </a:solidFill>
                  <a:latin typeface="Kollektif"/>
                </a:rPr>
                <a:t>624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609886"/>
              <a:ext cx="3415091" cy="430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4070" y="4207828"/>
            <a:ext cx="902515" cy="236513"/>
            <a:chOff x="0" y="0"/>
            <a:chExt cx="1938489" cy="508000"/>
          </a:xfrm>
        </p:grpSpPr>
        <p:sp>
          <p:nvSpPr>
            <p:cNvPr id="18" name="Freeform 18"/>
            <p:cNvSpPr/>
            <p:nvPr/>
          </p:nvSpPr>
          <p:spPr>
            <a:xfrm>
              <a:off x="0" y="49530"/>
              <a:ext cx="1938489" cy="408940"/>
            </a:xfrm>
            <a:custGeom>
              <a:avLst/>
              <a:gdLst/>
              <a:ahLst/>
              <a:cxnLst/>
              <a:rect l="l" t="t" r="r" b="b"/>
              <a:pathLst>
                <a:path w="1938489" h="408940">
                  <a:moveTo>
                    <a:pt x="1732749" y="0"/>
                  </a:moveTo>
                  <a:cubicBezTo>
                    <a:pt x="1632419" y="0"/>
                    <a:pt x="1549869" y="72390"/>
                    <a:pt x="1530819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532089" y="242570"/>
                  </a:lnTo>
                  <a:cubicBezTo>
                    <a:pt x="1549869" y="337820"/>
                    <a:pt x="1633689" y="408940"/>
                    <a:pt x="1734019" y="408940"/>
                  </a:cubicBezTo>
                  <a:cubicBezTo>
                    <a:pt x="1847049" y="408940"/>
                    <a:pt x="1938489" y="317500"/>
                    <a:pt x="1938489" y="204470"/>
                  </a:cubicBezTo>
                  <a:cubicBezTo>
                    <a:pt x="1938489" y="91440"/>
                    <a:pt x="1847049" y="0"/>
                    <a:pt x="1732749" y="0"/>
                  </a:cubicBezTo>
                  <a:close/>
                </a:path>
              </a:pathLst>
            </a:custGeom>
            <a:solidFill>
              <a:srgbClr val="1699DA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639357" y="7438010"/>
            <a:ext cx="3741475" cy="1967624"/>
            <a:chOff x="0" y="0"/>
            <a:chExt cx="4988634" cy="262349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47625"/>
              <a:ext cx="4988634" cy="2057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69"/>
                </a:lnSpc>
              </a:pPr>
              <a:r>
                <a:rPr lang="en-US" sz="10388" spc="-519">
                  <a:solidFill>
                    <a:srgbClr val="00437A"/>
                  </a:solidFill>
                  <a:latin typeface="Kollektif"/>
                </a:rPr>
                <a:t>eSemp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249301"/>
              <a:ext cx="4988634" cy="374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9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431074" y="2251187"/>
            <a:ext cx="6174173" cy="2127032"/>
            <a:chOff x="0" y="0"/>
            <a:chExt cx="8232231" cy="2836043"/>
          </a:xfrm>
        </p:grpSpPr>
        <p:sp>
          <p:nvSpPr>
            <p:cNvPr id="23" name="TextBox 23"/>
            <p:cNvSpPr txBox="1"/>
            <p:nvPr/>
          </p:nvSpPr>
          <p:spPr>
            <a:xfrm>
              <a:off x="0" y="9525"/>
              <a:ext cx="8232231" cy="2077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00"/>
                </a:lnSpc>
              </a:pPr>
              <a:r>
                <a:rPr lang="en-US" sz="4000" spc="-200">
                  <a:solidFill>
                    <a:srgbClr val="00437A"/>
                  </a:solidFill>
                  <a:latin typeface="Kollektif"/>
                </a:rPr>
                <a:t>Cursos generales de emprendimiento (marketing, finanzas, etc...)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2294665"/>
              <a:ext cx="8232231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48358" y="4831451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760349" y="4831451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11095983" y="5454223"/>
            <a:ext cx="318242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14760349" y="5454223"/>
            <a:ext cx="318242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12067533" y="7647604"/>
            <a:ext cx="318242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15731899" y="7024832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11095983" y="9954278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7461806" y="4515601"/>
            <a:ext cx="4773643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grpSp>
        <p:nvGrpSpPr>
          <p:cNvPr id="33" name="Group 33"/>
          <p:cNvGrpSpPr/>
          <p:nvPr/>
        </p:nvGrpSpPr>
        <p:grpSpPr>
          <a:xfrm>
            <a:off x="11431074" y="3979344"/>
            <a:ext cx="6174173" cy="3565382"/>
            <a:chOff x="0" y="0"/>
            <a:chExt cx="8232231" cy="4753843"/>
          </a:xfrm>
        </p:grpSpPr>
        <p:sp>
          <p:nvSpPr>
            <p:cNvPr id="34" name="TextBox 34"/>
            <p:cNvSpPr txBox="1"/>
            <p:nvPr/>
          </p:nvSpPr>
          <p:spPr>
            <a:xfrm>
              <a:off x="0" y="9525"/>
              <a:ext cx="8232231" cy="3995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00"/>
                </a:lnSpc>
              </a:pPr>
              <a:r>
                <a:rPr lang="en-US" sz="4000" spc="-200">
                  <a:solidFill>
                    <a:srgbClr val="00437A"/>
                  </a:solidFill>
                  <a:latin typeface="Kollektif"/>
                </a:rPr>
                <a:t>Jornadas y talleres sobre temas de actualidad y entorno digital (Design Thinking, Claves para Emprender, Inteligencia Emocional, Transformación Digital, etc...)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4212465"/>
              <a:ext cx="8232231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7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7218283" y="3740581"/>
            <a:ext cx="2844898" cy="41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endParaRPr/>
          </a:p>
        </p:txBody>
      </p:sp>
      <p:grpSp>
        <p:nvGrpSpPr>
          <p:cNvPr id="37" name="Group 37"/>
          <p:cNvGrpSpPr/>
          <p:nvPr/>
        </p:nvGrpSpPr>
        <p:grpSpPr>
          <a:xfrm>
            <a:off x="4575995" y="6115801"/>
            <a:ext cx="4376378" cy="937606"/>
            <a:chOff x="0" y="0"/>
            <a:chExt cx="5835171" cy="1250141"/>
          </a:xfrm>
        </p:grpSpPr>
        <p:sp>
          <p:nvSpPr>
            <p:cNvPr id="38" name="TextBox 38"/>
            <p:cNvSpPr txBox="1"/>
            <p:nvPr/>
          </p:nvSpPr>
          <p:spPr>
            <a:xfrm>
              <a:off x="0" y="9525"/>
              <a:ext cx="5835171" cy="639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0"/>
                </a:lnSpc>
              </a:pPr>
              <a:r>
                <a:rPr lang="en-US" sz="3210" spc="-160">
                  <a:solidFill>
                    <a:srgbClr val="00437A"/>
                  </a:solidFill>
                  <a:latin typeface="Kollektif"/>
                </a:rPr>
                <a:t>diplomados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819488"/>
              <a:ext cx="5835171" cy="430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4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575995" y="4091744"/>
            <a:ext cx="888076" cy="833708"/>
            <a:chOff x="0" y="9525"/>
            <a:chExt cx="1184101" cy="1111611"/>
          </a:xfrm>
        </p:grpSpPr>
        <p:sp>
          <p:nvSpPr>
            <p:cNvPr id="41" name="TextBox 41"/>
            <p:cNvSpPr txBox="1"/>
            <p:nvPr/>
          </p:nvSpPr>
          <p:spPr>
            <a:xfrm>
              <a:off x="0" y="9525"/>
              <a:ext cx="118410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2879" spc="-143" dirty="0">
                  <a:solidFill>
                    <a:srgbClr val="00437A"/>
                  </a:solidFill>
                  <a:latin typeface="Kollektif"/>
                </a:rPr>
                <a:t>2023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742482"/>
              <a:ext cx="1184101" cy="378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380833" y="4635227"/>
            <a:ext cx="3667525" cy="2100120"/>
            <a:chOff x="0" y="47625"/>
            <a:chExt cx="4890033" cy="2800160"/>
          </a:xfrm>
        </p:grpSpPr>
        <p:sp>
          <p:nvSpPr>
            <p:cNvPr id="44" name="TextBox 44"/>
            <p:cNvSpPr txBox="1"/>
            <p:nvPr/>
          </p:nvSpPr>
          <p:spPr>
            <a:xfrm>
              <a:off x="0" y="47625"/>
              <a:ext cx="4890033" cy="1829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712"/>
                </a:lnSpc>
              </a:pPr>
              <a:r>
                <a:rPr lang="en-US" sz="11276" spc="-563" dirty="0">
                  <a:solidFill>
                    <a:srgbClr val="1699DA"/>
                  </a:solidFill>
                  <a:latin typeface="Kollektif"/>
                </a:rPr>
                <a:t>8.624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2452750"/>
              <a:ext cx="4890033" cy="39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86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7380833" y="6145521"/>
            <a:ext cx="4098938" cy="878166"/>
            <a:chOff x="0" y="0"/>
            <a:chExt cx="5465251" cy="1170889"/>
          </a:xfrm>
        </p:grpSpPr>
        <p:sp>
          <p:nvSpPr>
            <p:cNvPr id="47" name="TextBox 47"/>
            <p:cNvSpPr txBox="1"/>
            <p:nvPr/>
          </p:nvSpPr>
          <p:spPr>
            <a:xfrm>
              <a:off x="0" y="9525"/>
              <a:ext cx="5465251" cy="5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56"/>
                </a:lnSpc>
              </a:pPr>
              <a:r>
                <a:rPr lang="en-US" sz="3007" spc="-150">
                  <a:solidFill>
                    <a:srgbClr val="00437A"/>
                  </a:solidFill>
                  <a:latin typeface="Kollektif"/>
                </a:rPr>
                <a:t>solicitudes recibidas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775854"/>
              <a:ext cx="5465251" cy="39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86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079984" y="8194131"/>
            <a:ext cx="10208016" cy="2080960"/>
            <a:chOff x="0" y="0"/>
            <a:chExt cx="13610688" cy="2774613"/>
          </a:xfrm>
        </p:grpSpPr>
        <p:grpSp>
          <p:nvGrpSpPr>
            <p:cNvPr id="50" name="Group 50"/>
            <p:cNvGrpSpPr/>
            <p:nvPr/>
          </p:nvGrpSpPr>
          <p:grpSpPr>
            <a:xfrm>
              <a:off x="5000169" y="0"/>
              <a:ext cx="8610519" cy="2774613"/>
              <a:chOff x="0" y="0"/>
              <a:chExt cx="1815888" cy="585143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1815889" cy="585143"/>
              </a:xfrm>
              <a:custGeom>
                <a:avLst/>
                <a:gdLst/>
                <a:ahLst/>
                <a:cxnLst/>
                <a:rect l="l" t="t" r="r" b="b"/>
                <a:pathLst>
                  <a:path w="1815889" h="585143">
                    <a:moveTo>
                      <a:pt x="0" y="0"/>
                    </a:moveTo>
                    <a:lnTo>
                      <a:pt x="1815889" y="0"/>
                    </a:lnTo>
                    <a:lnTo>
                      <a:pt x="1815889" y="585143"/>
                    </a:lnTo>
                    <a:lnTo>
                      <a:pt x="0" y="585143"/>
                    </a:lnTo>
                    <a:close/>
                  </a:path>
                </a:pathLst>
              </a:custGeom>
              <a:solidFill>
                <a:srgbClr val="00437A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48"/>
                  </a:lnSpc>
                </a:pPr>
                <a:endParaRPr/>
              </a:p>
            </p:txBody>
          </p:sp>
        </p:grpSp>
        <p:sp>
          <p:nvSpPr>
            <p:cNvPr id="53" name="AutoShape 53"/>
            <p:cNvSpPr/>
            <p:nvPr/>
          </p:nvSpPr>
          <p:spPr>
            <a:xfrm>
              <a:off x="4936669" y="1505210"/>
              <a:ext cx="8388178" cy="0"/>
            </a:xfrm>
            <a:prstGeom prst="line">
              <a:avLst/>
            </a:prstGeom>
            <a:ln w="25400" cap="rnd">
              <a:solidFill>
                <a:srgbClr val="FFFFFF">
                  <a:alpha val="41961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1441080" y="188998"/>
              <a:ext cx="836009" cy="1100569"/>
            </a:xfrm>
            <a:custGeom>
              <a:avLst/>
              <a:gdLst/>
              <a:ahLst/>
              <a:cxnLst/>
              <a:rect l="l" t="t" r="r" b="b"/>
              <a:pathLst>
                <a:path w="836009" h="1100569">
                  <a:moveTo>
                    <a:pt x="0" y="0"/>
                  </a:moveTo>
                  <a:lnTo>
                    <a:pt x="836009" y="0"/>
                  </a:lnTo>
                  <a:lnTo>
                    <a:pt x="836009" y="1100569"/>
                  </a:lnTo>
                  <a:lnTo>
                    <a:pt x="0" y="1100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89937" t="-130818" r="-184874" b="-129856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5685341" y="222049"/>
              <a:ext cx="2209820" cy="1034467"/>
            </a:xfrm>
            <a:custGeom>
              <a:avLst/>
              <a:gdLst/>
              <a:ahLst/>
              <a:cxnLst/>
              <a:rect l="l" t="t" r="r" b="b"/>
              <a:pathLst>
                <a:path w="2209820" h="1034467">
                  <a:moveTo>
                    <a:pt x="0" y="0"/>
                  </a:moveTo>
                  <a:lnTo>
                    <a:pt x="2209820" y="0"/>
                  </a:lnTo>
                  <a:lnTo>
                    <a:pt x="2209820" y="1034468"/>
                  </a:lnTo>
                  <a:lnTo>
                    <a:pt x="0" y="1034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31887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8563211" y="342107"/>
              <a:ext cx="2209820" cy="947460"/>
            </a:xfrm>
            <a:custGeom>
              <a:avLst/>
              <a:gdLst/>
              <a:ahLst/>
              <a:cxnLst/>
              <a:rect l="l" t="t" r="r" b="b"/>
              <a:pathLst>
                <a:path w="2209820" h="947460">
                  <a:moveTo>
                    <a:pt x="0" y="0"/>
                  </a:moveTo>
                  <a:lnTo>
                    <a:pt x="2209819" y="0"/>
                  </a:lnTo>
                  <a:lnTo>
                    <a:pt x="2209819" y="947460"/>
                  </a:lnTo>
                  <a:lnTo>
                    <a:pt x="0" y="947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5198594" y="1772488"/>
              <a:ext cx="8086669" cy="744647"/>
            </a:xfrm>
            <a:custGeom>
              <a:avLst/>
              <a:gdLst/>
              <a:ahLst/>
              <a:cxnLst/>
              <a:rect l="l" t="t" r="r" b="b"/>
              <a:pathLst>
                <a:path w="8086669" h="744647">
                  <a:moveTo>
                    <a:pt x="0" y="0"/>
                  </a:moveTo>
                  <a:lnTo>
                    <a:pt x="8086669" y="0"/>
                  </a:lnTo>
                  <a:lnTo>
                    <a:pt x="8086669" y="744648"/>
                  </a:lnTo>
                  <a:lnTo>
                    <a:pt x="0" y="744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0" y="214398"/>
              <a:ext cx="3749137" cy="1795362"/>
            </a:xfrm>
            <a:custGeom>
              <a:avLst/>
              <a:gdLst/>
              <a:ahLst/>
              <a:cxnLst/>
              <a:rect l="l" t="t" r="r" b="b"/>
              <a:pathLst>
                <a:path w="3749137" h="1795362">
                  <a:moveTo>
                    <a:pt x="0" y="0"/>
                  </a:moveTo>
                  <a:lnTo>
                    <a:pt x="3749137" y="0"/>
                  </a:lnTo>
                  <a:lnTo>
                    <a:pt x="3749137" y="1795362"/>
                  </a:lnTo>
                  <a:lnTo>
                    <a:pt x="0" y="1795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462" t="-29249" r="-30832" b="-33467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2095733"/>
              <a:ext cx="6746388" cy="359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</a:pPr>
              <a:r>
                <a:rPr lang="en-US" sz="1891" spc="149">
                  <a:solidFill>
                    <a:srgbClr val="00437A"/>
                  </a:solidFill>
                  <a:latin typeface="Glacial Indifference"/>
                </a:rPr>
                <a:t>todoestaenmadrid.com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40E26DFA0BA54C8FE483C5A073E9F4" ma:contentTypeVersion="13" ma:contentTypeDescription="Crear nuevo documento." ma:contentTypeScope="" ma:versionID="1bca2e9167e8827ef2e3e814010eda83">
  <xsd:schema xmlns:xsd="http://www.w3.org/2001/XMLSchema" xmlns:xs="http://www.w3.org/2001/XMLSchema" xmlns:p="http://schemas.microsoft.com/office/2006/metadata/properties" xmlns:ns2="97501414-2ebc-46a9-9e2d-45da156e8336" xmlns:ns3="86632607-a953-4b65-973e-1dd02a42cb61" targetNamespace="http://schemas.microsoft.com/office/2006/metadata/properties" ma:root="true" ma:fieldsID="524c372d24782efcb918bd46eb5f1bb2" ns2:_="" ns3:_="">
    <xsd:import namespace="97501414-2ebc-46a9-9e2d-45da156e8336"/>
    <xsd:import namespace="86632607-a953-4b65-973e-1dd02a42c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01414-2ebc-46a9-9e2d-45da156e8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32607-a953-4b65-973e-1dd02a42cb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DFA13C-E998-45CC-8E47-D8D885924CD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970054-06D7-4482-98C4-C8DE083203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7EEEEC-2FD8-4B65-A08C-81D673607A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01414-2ebc-46a9-9e2d-45da156e8336"/>
    <ds:schemaRef ds:uri="86632607-a953-4b65-973e-1dd02a42c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841</Words>
  <Application>Microsoft Office PowerPoint</Application>
  <PresentationFormat>Personalizado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Kollektif Bold</vt:lpstr>
      <vt:lpstr>Arial</vt:lpstr>
      <vt:lpstr>League Spartan Bold</vt:lpstr>
      <vt:lpstr>Mardoto Regular</vt:lpstr>
      <vt:lpstr>League Spartan</vt:lpstr>
      <vt:lpstr>PT Sans</vt:lpstr>
      <vt:lpstr>Kollektif</vt:lpstr>
      <vt:lpstr>Mardoto Regular Bold</vt:lpstr>
      <vt:lpstr>Calibri</vt:lpstr>
      <vt:lpstr>Glacial Indifference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SECOT  JUNIO 23</dc:title>
  <cp:lastModifiedBy>Miriam Gil (Comunicación SECOT)</cp:lastModifiedBy>
  <cp:revision>2</cp:revision>
  <dcterms:created xsi:type="dcterms:W3CDTF">2006-08-16T00:00:00Z</dcterms:created>
  <dcterms:modified xsi:type="dcterms:W3CDTF">2024-02-27T11:53:45Z</dcterms:modified>
  <dc:identifier>DAFFE7bZdlc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0x0101005A40E26DFA0BA54C8FE483C5A073E9F4</vt:lpwstr>
  </property>
</Properties>
</file>